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7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6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10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846" autoAdjust="0"/>
    <p:restoredTop sz="94660"/>
  </p:normalViewPr>
  <p:slideViewPr>
    <p:cSldViewPr snapToGrid="0">
      <p:cViewPr varScale="1">
        <p:scale>
          <a:sx n="59" d="100"/>
          <a:sy n="59" d="100"/>
        </p:scale>
        <p:origin x="38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ustomXml" Target="../customXml/item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customXml" Target="../customXml/item3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openxmlformats.org/officeDocument/2006/relationships/customXml" Target="../customXml/item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1/9/2019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1/9/2019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1/9/2019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157"/>
            <a:ext cx="2356674" cy="6853096"/>
            <a:chOff x="6627813" y="195610"/>
            <a:chExt cx="1952625" cy="5678141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610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1/9/2019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Budgeting 2019/20</a:t>
            </a:r>
            <a:endParaRPr lang="en-CA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sz="3200" b="1" dirty="0" smtClean="0"/>
              <a:t>Two Considerations</a:t>
            </a:r>
          </a:p>
          <a:p>
            <a:pPr lvl="2"/>
            <a:r>
              <a:rPr lang="en-CA" sz="2800" dirty="0" smtClean="0"/>
              <a:t>Move Grade 6 from Heyes to </a:t>
            </a:r>
            <a:r>
              <a:rPr lang="en-CA" sz="2800" dirty="0" err="1" smtClean="0"/>
              <a:t>Ecole</a:t>
            </a:r>
            <a:endParaRPr lang="en-CA" sz="2800" dirty="0" smtClean="0"/>
          </a:p>
          <a:p>
            <a:pPr lvl="2"/>
            <a:r>
              <a:rPr lang="en-CA" sz="2800" dirty="0" smtClean="0"/>
              <a:t>Close Birch and move students to Bowsman</a:t>
            </a:r>
            <a:endParaRPr lang="en-CA" sz="2800" dirty="0"/>
          </a:p>
        </p:txBody>
      </p:sp>
    </p:spTree>
    <p:extLst>
      <p:ext uri="{BB962C8B-B14F-4D97-AF65-F5344CB8AC3E}">
        <p14:creationId xmlns:p14="http://schemas.microsoft.com/office/powerpoint/2010/main" val="23089367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Rationale</a:t>
            </a:r>
            <a:endParaRPr lang="en-CA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dirty="0" smtClean="0"/>
              <a:t>Heyes Gr. 6 to </a:t>
            </a:r>
            <a:r>
              <a:rPr lang="en-CA" dirty="0" err="1" smtClean="0"/>
              <a:t>Ecole</a:t>
            </a:r>
            <a:endParaRPr lang="en-CA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CA" dirty="0" smtClean="0"/>
              <a:t>Possible staff savings</a:t>
            </a:r>
          </a:p>
          <a:p>
            <a:r>
              <a:rPr lang="en-CA" dirty="0" smtClean="0"/>
              <a:t>Better utilization of staff</a:t>
            </a:r>
          </a:p>
          <a:p>
            <a:r>
              <a:rPr lang="en-CA" dirty="0" smtClean="0"/>
              <a:t>Less issues with School of Choice</a:t>
            </a:r>
          </a:p>
          <a:p>
            <a:r>
              <a:rPr lang="en-CA" dirty="0" smtClean="0"/>
              <a:t>All Grade 6’s in one building</a:t>
            </a:r>
          </a:p>
          <a:p>
            <a:r>
              <a:rPr lang="en-CA" dirty="0" smtClean="0"/>
              <a:t>Program efficiency</a:t>
            </a:r>
            <a:endParaRPr lang="en-CA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CA" dirty="0" smtClean="0"/>
              <a:t>Birch Closure</a:t>
            </a:r>
            <a:endParaRPr lang="en-CA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CA" dirty="0" smtClean="0"/>
              <a:t>Save about $300,000</a:t>
            </a:r>
          </a:p>
          <a:p>
            <a:r>
              <a:rPr lang="en-CA" dirty="0" smtClean="0"/>
              <a:t>Better utilization of staff</a:t>
            </a:r>
          </a:p>
          <a:p>
            <a:r>
              <a:rPr lang="en-CA" dirty="0" smtClean="0"/>
              <a:t>Program efficiency</a:t>
            </a:r>
          </a:p>
          <a:p>
            <a:r>
              <a:rPr lang="en-CA" dirty="0" smtClean="0"/>
              <a:t>Enhanced Programing</a:t>
            </a:r>
          </a:p>
          <a:p>
            <a:r>
              <a:rPr lang="en-CA" dirty="0" smtClean="0"/>
              <a:t>Keeps Bowsman viable 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2190235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Grade 6 Move</a:t>
            </a:r>
            <a:endParaRPr lang="en-CA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dirty="0" smtClean="0"/>
              <a:t>Heyes class configuration</a:t>
            </a:r>
            <a:endParaRPr lang="en-CA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CA" dirty="0" smtClean="0"/>
              <a:t>K		20			</a:t>
            </a:r>
          </a:p>
          <a:p>
            <a:r>
              <a:rPr lang="en-CA" dirty="0" smtClean="0"/>
              <a:t>1		21</a:t>
            </a:r>
          </a:p>
          <a:p>
            <a:r>
              <a:rPr lang="en-CA" dirty="0" smtClean="0"/>
              <a:t>2		19</a:t>
            </a:r>
          </a:p>
          <a:p>
            <a:r>
              <a:rPr lang="en-CA" dirty="0" smtClean="0"/>
              <a:t>3		26</a:t>
            </a:r>
          </a:p>
          <a:p>
            <a:r>
              <a:rPr lang="en-CA" dirty="0" smtClean="0"/>
              <a:t>4		24</a:t>
            </a:r>
          </a:p>
          <a:p>
            <a:r>
              <a:rPr lang="en-CA" dirty="0" smtClean="0"/>
              <a:t>5		27</a:t>
            </a:r>
          </a:p>
          <a:p>
            <a:pPr lvl="1"/>
            <a:r>
              <a:rPr lang="en-CA" dirty="0" smtClean="0"/>
              <a:t>If these numbers hold we could split grade 3 and 5 for half the day for Ela and Math. That accounts for the 7 classroom. </a:t>
            </a:r>
          </a:p>
          <a:p>
            <a:pPr lvl="1"/>
            <a:r>
              <a:rPr lang="en-CA" dirty="0" smtClean="0"/>
              <a:t>Could consider moving a few grade 3-5 to Taylor given class sizes at Taylor for grade 3-5 are projected at 19.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CA" dirty="0" smtClean="0"/>
              <a:t>Staffing</a:t>
            </a:r>
            <a:endParaRPr lang="en-CA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>
            <a:normAutofit lnSpcReduction="10000"/>
          </a:bodyPr>
          <a:lstStyle/>
          <a:p>
            <a:r>
              <a:rPr lang="en-CA" dirty="0" smtClean="0"/>
              <a:t>Classroom			6/7</a:t>
            </a:r>
          </a:p>
          <a:p>
            <a:r>
              <a:rPr lang="en-CA" dirty="0" smtClean="0"/>
              <a:t>Prep					.6</a:t>
            </a:r>
          </a:p>
          <a:p>
            <a:r>
              <a:rPr lang="en-CA" dirty="0" smtClean="0"/>
              <a:t>Resource			1</a:t>
            </a:r>
          </a:p>
          <a:p>
            <a:r>
              <a:rPr lang="en-CA" dirty="0" smtClean="0"/>
              <a:t>Admin				 .75</a:t>
            </a:r>
          </a:p>
          <a:p>
            <a:r>
              <a:rPr lang="en-CA" dirty="0" smtClean="0"/>
              <a:t>Music				 .5</a:t>
            </a:r>
          </a:p>
          <a:p>
            <a:r>
              <a:rPr lang="en-CA" dirty="0" smtClean="0"/>
              <a:t>Flex					 .15</a:t>
            </a:r>
          </a:p>
          <a:p>
            <a:pPr lvl="1"/>
            <a:r>
              <a:rPr lang="en-CA" dirty="0" smtClean="0"/>
              <a:t>Total			9.0/10</a:t>
            </a:r>
          </a:p>
          <a:p>
            <a:pPr lvl="1"/>
            <a:endParaRPr lang="en-CA" dirty="0"/>
          </a:p>
          <a:p>
            <a:pPr lvl="1"/>
            <a:r>
              <a:rPr lang="en-CA" dirty="0" smtClean="0"/>
              <a:t>Current Staffing 11.0 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7862692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err="1" smtClean="0"/>
              <a:t>Ecole</a:t>
            </a:r>
            <a:endParaRPr lang="en-CA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err="1" smtClean="0"/>
              <a:t>Ecole</a:t>
            </a:r>
            <a:r>
              <a:rPr lang="en-CA" dirty="0" smtClean="0"/>
              <a:t> Grade 6		44</a:t>
            </a:r>
          </a:p>
          <a:p>
            <a:r>
              <a:rPr lang="en-CA" dirty="0" smtClean="0"/>
              <a:t>Heyes Grade 6		28</a:t>
            </a:r>
          </a:p>
          <a:p>
            <a:pPr lvl="1"/>
            <a:r>
              <a:rPr lang="en-CA" dirty="0" smtClean="0"/>
              <a:t>Total				72</a:t>
            </a:r>
          </a:p>
          <a:p>
            <a:pPr marL="457200" lvl="1" indent="0">
              <a:buNone/>
            </a:pPr>
            <a:r>
              <a:rPr lang="en-CA" dirty="0" smtClean="0"/>
              <a:t># 3 classes of 24</a:t>
            </a:r>
          </a:p>
          <a:p>
            <a:pPr marL="457200" lvl="1" indent="0">
              <a:buNone/>
            </a:pPr>
            <a:r>
              <a:rPr lang="en-CA" dirty="0" err="1" smtClean="0"/>
              <a:t>Ecole</a:t>
            </a:r>
            <a:r>
              <a:rPr lang="en-CA" dirty="0" smtClean="0"/>
              <a:t> staffing would need </a:t>
            </a:r>
            <a:r>
              <a:rPr lang="en-CA" smtClean="0"/>
              <a:t>to increase by 1</a:t>
            </a:r>
            <a:endParaRPr lang="en-CA" dirty="0" smtClean="0"/>
          </a:p>
          <a:p>
            <a:pPr marL="857250" lvl="2" indent="0" algn="r">
              <a:buNone/>
            </a:pP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2375947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Birch Closure</a:t>
            </a:r>
            <a:endParaRPr lang="en-CA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sz="1800" dirty="0" smtClean="0"/>
              <a:t>Bowsman enrollment</a:t>
            </a:r>
            <a:endParaRPr lang="en-CA" sz="180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CA" dirty="0"/>
              <a:t>	</a:t>
            </a:r>
            <a:r>
              <a:rPr lang="en-CA" dirty="0" smtClean="0"/>
              <a:t>		</a:t>
            </a:r>
            <a:r>
              <a:rPr lang="en-CA" sz="1400" dirty="0" smtClean="0"/>
              <a:t>Bowsman</a:t>
            </a:r>
            <a:r>
              <a:rPr lang="en-CA" dirty="0" smtClean="0"/>
              <a:t>		</a:t>
            </a:r>
            <a:r>
              <a:rPr lang="en-CA" sz="1400" dirty="0" smtClean="0"/>
              <a:t>Birch</a:t>
            </a:r>
            <a:r>
              <a:rPr lang="en-CA" dirty="0" smtClean="0"/>
              <a:t>	</a:t>
            </a:r>
          </a:p>
          <a:p>
            <a:r>
              <a:rPr lang="en-CA" dirty="0" smtClean="0"/>
              <a:t>K			5			3</a:t>
            </a:r>
          </a:p>
          <a:p>
            <a:r>
              <a:rPr lang="en-CA" dirty="0" smtClean="0"/>
              <a:t>1			6			5</a:t>
            </a:r>
          </a:p>
          <a:p>
            <a:r>
              <a:rPr lang="en-CA" dirty="0" smtClean="0"/>
              <a:t>2			4			2</a:t>
            </a:r>
          </a:p>
          <a:p>
            <a:r>
              <a:rPr lang="en-CA" dirty="0" smtClean="0"/>
              <a:t>3			6			5</a:t>
            </a:r>
          </a:p>
          <a:p>
            <a:r>
              <a:rPr lang="en-CA" dirty="0" smtClean="0"/>
              <a:t>4			5			5</a:t>
            </a:r>
          </a:p>
          <a:p>
            <a:r>
              <a:rPr lang="en-CA" dirty="0" smtClean="0"/>
              <a:t>5			2			6</a:t>
            </a:r>
          </a:p>
          <a:p>
            <a:r>
              <a:rPr lang="en-CA" dirty="0" smtClean="0"/>
              <a:t>6			11			3</a:t>
            </a:r>
          </a:p>
          <a:p>
            <a:r>
              <a:rPr lang="en-CA" dirty="0" smtClean="0"/>
              <a:t>7			12</a:t>
            </a:r>
          </a:p>
          <a:p>
            <a:r>
              <a:rPr lang="en-CA" dirty="0" smtClean="0"/>
              <a:t>8			9</a:t>
            </a:r>
          </a:p>
          <a:p>
            <a:pPr marL="0" indent="0">
              <a:buNone/>
            </a:pPr>
            <a:r>
              <a:rPr lang="en-CA" dirty="0" smtClean="0"/>
              <a:t>	</a:t>
            </a:r>
            <a:endParaRPr lang="en-CA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CA" sz="1800" dirty="0" smtClean="0"/>
              <a:t>Bowsman class configuration</a:t>
            </a:r>
            <a:endParaRPr lang="en-CA" sz="1800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85000" lnSpcReduction="10000"/>
          </a:bodyPr>
          <a:lstStyle/>
          <a:p>
            <a:pPr lvl="1"/>
            <a:r>
              <a:rPr lang="en-CA" dirty="0" smtClean="0"/>
              <a:t>K/1	19	</a:t>
            </a:r>
            <a:r>
              <a:rPr lang="en-CA" dirty="0"/>
              <a:t>	</a:t>
            </a:r>
            <a:r>
              <a:rPr lang="en-CA" dirty="0" smtClean="0"/>
              <a:t>Staffing</a:t>
            </a:r>
          </a:p>
          <a:p>
            <a:pPr lvl="1"/>
            <a:r>
              <a:rPr lang="en-CA" dirty="0" smtClean="0"/>
              <a:t>2/3	17		Classroom		5</a:t>
            </a:r>
          </a:p>
          <a:p>
            <a:pPr lvl="1"/>
            <a:r>
              <a:rPr lang="en-CA" dirty="0" smtClean="0"/>
              <a:t>4/5	18		Prep			.5</a:t>
            </a:r>
          </a:p>
          <a:p>
            <a:pPr lvl="1"/>
            <a:r>
              <a:rPr lang="en-CA" dirty="0" smtClean="0"/>
              <a:t>6		14		Admin		.75</a:t>
            </a:r>
          </a:p>
          <a:p>
            <a:pPr lvl="1"/>
            <a:r>
              <a:rPr lang="en-CA" dirty="0" smtClean="0"/>
              <a:t>7/8	21		Resource		.75</a:t>
            </a:r>
          </a:p>
          <a:p>
            <a:pPr marL="2286000" lvl="5" indent="0">
              <a:buNone/>
            </a:pPr>
            <a:r>
              <a:rPr lang="en-CA" sz="1500" dirty="0" smtClean="0"/>
              <a:t>Music			.30</a:t>
            </a:r>
          </a:p>
          <a:p>
            <a:pPr marL="2286000" lvl="5" indent="0">
              <a:buNone/>
            </a:pPr>
            <a:r>
              <a:rPr lang="en-CA" sz="1500" dirty="0"/>
              <a:t>	</a:t>
            </a:r>
            <a:r>
              <a:rPr lang="en-CA" sz="1500" dirty="0" smtClean="0"/>
              <a:t>Total	7.30</a:t>
            </a:r>
          </a:p>
          <a:p>
            <a:pPr marL="2286000" lvl="5" indent="0">
              <a:buNone/>
            </a:pPr>
            <a:r>
              <a:rPr lang="en-CA" sz="1500" dirty="0" smtClean="0"/>
              <a:t>Current	9.30</a:t>
            </a:r>
          </a:p>
          <a:p>
            <a:pPr marL="2286000" lvl="5" indent="0">
              <a:buNone/>
            </a:pPr>
            <a:r>
              <a:rPr lang="en-CA" sz="1500" dirty="0" smtClean="0"/>
              <a:t>Save		2.0</a:t>
            </a:r>
          </a:p>
          <a:p>
            <a:pPr marL="2286000" lvl="5" indent="0">
              <a:buNone/>
            </a:pPr>
            <a:endParaRPr lang="en-CA" dirty="0"/>
          </a:p>
          <a:p>
            <a:pPr marL="2286000" lvl="5" indent="0">
              <a:buNone/>
            </a:pPr>
            <a:r>
              <a:rPr lang="en-CA" dirty="0" smtClean="0"/>
              <a:t>	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7494832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Recommendation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Don’t reduce two staff positions instead:</a:t>
            </a:r>
          </a:p>
          <a:p>
            <a:pPr lvl="1"/>
            <a:r>
              <a:rPr lang="en-CA" dirty="0" smtClean="0"/>
              <a:t>Add one additional counselling position divisionally/increase resource time</a:t>
            </a:r>
          </a:p>
          <a:p>
            <a:pPr lvl="1"/>
            <a:r>
              <a:rPr lang="en-CA" dirty="0" smtClean="0"/>
              <a:t>Add .5 Literacy support at Heyes</a:t>
            </a:r>
          </a:p>
          <a:p>
            <a:pPr lvl="1"/>
            <a:r>
              <a:rPr lang="en-CA" dirty="0" smtClean="0"/>
              <a:t>Add .5 Literacy support at Taylor</a:t>
            </a:r>
          </a:p>
          <a:p>
            <a:pPr lvl="1"/>
            <a:endParaRPr lang="en-CA" dirty="0"/>
          </a:p>
          <a:p>
            <a:pPr marL="457200" lvl="1" indent="0">
              <a:buNone/>
            </a:pPr>
            <a:r>
              <a:rPr lang="en-CA" dirty="0" smtClean="0"/>
              <a:t>We need to add supports without </a:t>
            </a:r>
            <a:r>
              <a:rPr lang="en-CA" smtClean="0"/>
              <a:t>increasing our costs. </a:t>
            </a:r>
          </a:p>
        </p:txBody>
      </p:sp>
    </p:spTree>
    <p:extLst>
      <p:ext uri="{BB962C8B-B14F-4D97-AF65-F5344CB8AC3E}">
        <p14:creationId xmlns:p14="http://schemas.microsoft.com/office/powerpoint/2010/main" val="7618200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Thoughts ?</a:t>
            </a:r>
            <a:endParaRPr lang="en-CA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179868213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2E5369"/>
      </a:dk2>
      <a:lt2>
        <a:srgbClr val="CFE2E7"/>
      </a:lt2>
      <a:accent1>
        <a:srgbClr val="353535"/>
      </a:accent1>
      <a:accent2>
        <a:srgbClr val="31B4E6"/>
      </a:accent2>
      <a:accent3>
        <a:srgbClr val="265991"/>
      </a:accent3>
      <a:accent4>
        <a:srgbClr val="7E40CC"/>
      </a:accent4>
      <a:accent5>
        <a:srgbClr val="B927E9"/>
      </a:accent5>
      <a:accent6>
        <a:srgbClr val="E833BF"/>
      </a:accent6>
      <a:hlink>
        <a:srgbClr val="2DA0F1"/>
      </a:hlink>
      <a:folHlink>
        <a:srgbClr val="7ED1E6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4F34B87B-9C7A-41AE-A6CB-48536223DFFD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9A2719FE736CC46B854DA623FD58729" ma:contentTypeVersion="1" ma:contentTypeDescription="Create a new document." ma:contentTypeScope="" ma:versionID="04066f574a1ff257d4ce21ca0f5008d6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48c5b5cd9b8d25ff6dd15848836f4270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AB0C7131-1A61-4CE5-8C33-2AC984EC5280}"/>
</file>

<file path=customXml/itemProps2.xml><?xml version="1.0" encoding="utf-8"?>
<ds:datastoreItem xmlns:ds="http://schemas.openxmlformats.org/officeDocument/2006/customXml" ds:itemID="{62BA0940-3EDB-431F-9D64-1FBB13E97725}"/>
</file>

<file path=customXml/itemProps3.xml><?xml version="1.0" encoding="utf-8"?>
<ds:datastoreItem xmlns:ds="http://schemas.openxmlformats.org/officeDocument/2006/customXml" ds:itemID="{BB5BBF7E-43EC-421D-81F3-5EAFF21777E5}"/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97</TotalTime>
  <Words>126</Words>
  <Application>Microsoft Office PowerPoint</Application>
  <PresentationFormat>Widescreen</PresentationFormat>
  <Paragraphs>76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Century Gothic</vt:lpstr>
      <vt:lpstr>Wingdings 3</vt:lpstr>
      <vt:lpstr>Wisp</vt:lpstr>
      <vt:lpstr>Budgeting 2019/20</vt:lpstr>
      <vt:lpstr>Rationale</vt:lpstr>
      <vt:lpstr>Grade 6 Move</vt:lpstr>
      <vt:lpstr>Ecole</vt:lpstr>
      <vt:lpstr>Birch Closure</vt:lpstr>
      <vt:lpstr>Recommendation</vt:lpstr>
      <vt:lpstr>Thoughts ?</vt:lpstr>
    </vt:vector>
  </TitlesOfParts>
  <Company>Toshiba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Budgeting 2019/20</dc:title>
  <dc:creator>Tim Mendel</dc:creator>
  <cp:lastModifiedBy>Elaine Hunt</cp:lastModifiedBy>
  <cp:revision>12</cp:revision>
  <dcterms:created xsi:type="dcterms:W3CDTF">2019-01-02T21:14:30Z</dcterms:created>
  <dcterms:modified xsi:type="dcterms:W3CDTF">2019-01-09T21:07:09Z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0x01010029A2719FE736CC46B854DA623FD58729</vt:lpwstr>
  </property>
</Properties>
</file>