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2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6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CA"/>
              <a:t>Fundraising Project Ideas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outdoor classroom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Ranked #1</c:v>
                </c:pt>
                <c:pt idx="1">
                  <c:v>Ranked #2</c:v>
                </c:pt>
                <c:pt idx="2">
                  <c:v>Ranked #3</c:v>
                </c:pt>
                <c:pt idx="3">
                  <c:v>Ranked #4</c:v>
                </c:pt>
                <c:pt idx="4">
                  <c:v>Ranked #5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F0-4333-AB03-F477990EF1B1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outdoor track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Ranked #1</c:v>
                </c:pt>
                <c:pt idx="1">
                  <c:v>Ranked #2</c:v>
                </c:pt>
                <c:pt idx="2">
                  <c:v>Ranked #3</c:v>
                </c:pt>
                <c:pt idx="3">
                  <c:v>Ranked #4</c:v>
                </c:pt>
                <c:pt idx="4">
                  <c:v>Ranked #5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1">
                  <c:v>1</c:v>
                </c:pt>
                <c:pt idx="2">
                  <c:v>1</c:v>
                </c:pt>
                <c:pt idx="3">
                  <c:v>3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F0-4333-AB03-F477990EF1B1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curtain for stage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Ranked #1</c:v>
                </c:pt>
                <c:pt idx="1">
                  <c:v>Ranked #2</c:v>
                </c:pt>
                <c:pt idx="2">
                  <c:v>Ranked #3</c:v>
                </c:pt>
                <c:pt idx="3">
                  <c:v>Ranked #4</c:v>
                </c:pt>
                <c:pt idx="4">
                  <c:v>Ranked #5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1</c:v>
                </c:pt>
                <c:pt idx="3">
                  <c:v>3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7F0-4333-AB03-F477990EF1B1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play structure addition/swings for older students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Ranked #1</c:v>
                </c:pt>
                <c:pt idx="1">
                  <c:v>Ranked #2</c:v>
                </c:pt>
                <c:pt idx="2">
                  <c:v>Ranked #3</c:v>
                </c:pt>
                <c:pt idx="3">
                  <c:v>Ranked #4</c:v>
                </c:pt>
                <c:pt idx="4">
                  <c:v>Ranked #5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2</c:v>
                </c:pt>
                <c:pt idx="1">
                  <c:v>4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7F0-4333-AB03-F477990EF1B1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shed for outdoor toys 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Ranked #1</c:v>
                </c:pt>
                <c:pt idx="1">
                  <c:v>Ranked #2</c:v>
                </c:pt>
                <c:pt idx="2">
                  <c:v>Ranked #3</c:v>
                </c:pt>
                <c:pt idx="3">
                  <c:v>Ranked #4</c:v>
                </c:pt>
                <c:pt idx="4">
                  <c:v>Ranked #5</c:v>
                </c:pt>
              </c:strCache>
            </c:strRef>
          </c:cat>
          <c:val>
            <c:numRef>
              <c:f>Sheet1!$B$6:$F$6</c:f>
              <c:numCache>
                <c:formatCode>General</c:formatCode>
                <c:ptCount val="5"/>
                <c:pt idx="0">
                  <c:v>6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7F0-4333-AB03-F477990EF1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7487759"/>
        <c:axId val="87481519"/>
      </c:barChart>
      <c:catAx>
        <c:axId val="874877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481519"/>
        <c:crosses val="autoZero"/>
        <c:auto val="1"/>
        <c:lblAlgn val="ctr"/>
        <c:lblOffset val="100"/>
        <c:noMultiLvlLbl val="0"/>
      </c:catAx>
      <c:valAx>
        <c:axId val="8748151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487759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19AAFA4-9212-415C-B510-29C63039EE7D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44DE-4D40-435C-BEF4-126DA9B96268}" type="slidenum">
              <a:rPr lang="en-CA" smtClean="0"/>
              <a:t>‹#›</a:t>
            </a:fld>
            <a:endParaRPr lang="en-C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273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AFA4-9212-415C-B510-29C63039EE7D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44DE-4D40-435C-BEF4-126DA9B962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9136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AFA4-9212-415C-B510-29C63039EE7D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44DE-4D40-435C-BEF4-126DA9B96268}" type="slidenum">
              <a:rPr lang="en-CA" smtClean="0"/>
              <a:t>‹#›</a:t>
            </a:fld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2043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AFA4-9212-415C-B510-29C63039EE7D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44DE-4D40-435C-BEF4-126DA9B962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1649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AFA4-9212-415C-B510-29C63039EE7D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44DE-4D40-435C-BEF4-126DA9B96268}" type="slidenum">
              <a:rPr lang="en-CA" smtClean="0"/>
              <a:t>‹#›</a:t>
            </a:fld>
            <a:endParaRPr lang="en-C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9303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AFA4-9212-415C-B510-29C63039EE7D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44DE-4D40-435C-BEF4-126DA9B962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4133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AFA4-9212-415C-B510-29C63039EE7D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44DE-4D40-435C-BEF4-126DA9B962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4490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AFA4-9212-415C-B510-29C63039EE7D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44DE-4D40-435C-BEF4-126DA9B962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0079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AFA4-9212-415C-B510-29C63039EE7D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44DE-4D40-435C-BEF4-126DA9B962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8795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AFA4-9212-415C-B510-29C63039EE7D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44DE-4D40-435C-BEF4-126DA9B9626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54869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AAFA4-9212-415C-B510-29C63039EE7D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44DE-4D40-435C-BEF4-126DA9B96268}" type="slidenum">
              <a:rPr lang="en-CA" smtClean="0"/>
              <a:t>‹#›</a:t>
            </a:fld>
            <a:endParaRPr lang="en-C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8040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19AAFA4-9212-415C-B510-29C63039EE7D}" type="datetimeFigureOut">
              <a:rPr lang="en-CA" smtClean="0"/>
              <a:t>2025-10-15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6C344DE-4D40-435C-BEF4-126DA9B96268}" type="slidenum">
              <a:rPr lang="en-CA" smtClean="0"/>
              <a:t>‹#›</a:t>
            </a:fld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0832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FA3DF-AF1D-20A4-5FED-83C1AAF283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Minitonas School </a:t>
            </a:r>
            <a:br>
              <a:rPr lang="en-CA" dirty="0"/>
            </a:br>
            <a:r>
              <a:rPr lang="en-CA" dirty="0"/>
              <a:t>Parent Advisory Council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22E467-62AA-1A6E-6B6E-EA61438483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Annual General Meeting</a:t>
            </a:r>
          </a:p>
          <a:p>
            <a:r>
              <a:rPr lang="en-CA" dirty="0"/>
              <a:t> Oct 15, 2025</a:t>
            </a:r>
          </a:p>
        </p:txBody>
      </p:sp>
    </p:spTree>
    <p:extLst>
      <p:ext uri="{BB962C8B-B14F-4D97-AF65-F5344CB8AC3E}">
        <p14:creationId xmlns:p14="http://schemas.microsoft.com/office/powerpoint/2010/main" val="1032045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C3EB6-DC19-F1D0-27BA-CD9CD1F9B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Who we 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5497E-CE3A-4894-5648-12967A58BE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Current Executive</a:t>
            </a:r>
          </a:p>
          <a:p>
            <a:r>
              <a:rPr lang="en-CA" dirty="0"/>
              <a:t>Chair – Laurie Evans</a:t>
            </a:r>
          </a:p>
          <a:p>
            <a:r>
              <a:rPr lang="en-CA" dirty="0"/>
              <a:t>Treasurer – Nancy Cocks</a:t>
            </a:r>
          </a:p>
          <a:p>
            <a:r>
              <a:rPr lang="en-CA" dirty="0"/>
              <a:t>Secretary – Rebecca Donnerstag</a:t>
            </a:r>
          </a:p>
          <a:p>
            <a:r>
              <a:rPr lang="en-CA" dirty="0"/>
              <a:t>Members at large</a:t>
            </a:r>
          </a:p>
          <a:p>
            <a:r>
              <a:rPr lang="en-CA" dirty="0"/>
              <a:t>Charlene Rooks, Chantelle </a:t>
            </a:r>
            <a:r>
              <a:rPr lang="en-CA" dirty="0" err="1"/>
              <a:t>Moshenko</a:t>
            </a:r>
            <a:r>
              <a:rPr lang="en-CA" dirty="0"/>
              <a:t>, Leanne McKay, Danielle Sikora, Meighan Sloane</a:t>
            </a:r>
          </a:p>
        </p:txBody>
      </p:sp>
    </p:spTree>
    <p:extLst>
      <p:ext uri="{BB962C8B-B14F-4D97-AF65-F5344CB8AC3E}">
        <p14:creationId xmlns:p14="http://schemas.microsoft.com/office/powerpoint/2010/main" val="1920304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CAD54-2C5F-34C9-E031-FDEE1BC2C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What we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BD83EA-B4C1-B3BC-0A62-169D8A9A3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work collaboratively with the Minitonas School staff, students and greater school community to ensure the Minitonas school is a great environment for the students and staff. </a:t>
            </a:r>
          </a:p>
          <a:p>
            <a:r>
              <a:rPr lang="en-US" dirty="0"/>
              <a:t>The group is governed by the Minitonas School PAC board and by the Swan Valley School Division.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18725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A5E91-27CA-2792-A7D3-9AAE6171D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What have we been working 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17FAA-BCE9-B036-163A-6937C2B0F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All projects chosen have been in collaboration with the school Principal and Teachers with additional input from Education Assistants and Students</a:t>
            </a:r>
          </a:p>
          <a:p>
            <a:r>
              <a:rPr lang="en-CA" dirty="0"/>
              <a:t>In 2024 a survey was distributed to all school staff</a:t>
            </a:r>
          </a:p>
          <a:p>
            <a:endParaRPr lang="en-CA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A36BBC8-715D-8078-339E-7334990EEC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0448001"/>
              </p:ext>
            </p:extLst>
          </p:nvPr>
        </p:nvGraphicFramePr>
        <p:xfrm>
          <a:off x="385877" y="3661636"/>
          <a:ext cx="5437981" cy="1793452"/>
        </p:xfrm>
        <a:graphic>
          <a:graphicData uri="http://schemas.openxmlformats.org/drawingml/2006/table">
            <a:tbl>
              <a:tblPr/>
              <a:tblGrid>
                <a:gridCol w="2257275">
                  <a:extLst>
                    <a:ext uri="{9D8B030D-6E8A-4147-A177-3AD203B41FA5}">
                      <a16:colId xmlns:a16="http://schemas.microsoft.com/office/drawing/2014/main" val="477593599"/>
                    </a:ext>
                  </a:extLst>
                </a:gridCol>
                <a:gridCol w="652931">
                  <a:extLst>
                    <a:ext uri="{9D8B030D-6E8A-4147-A177-3AD203B41FA5}">
                      <a16:colId xmlns:a16="http://schemas.microsoft.com/office/drawing/2014/main" val="310537394"/>
                    </a:ext>
                  </a:extLst>
                </a:gridCol>
                <a:gridCol w="652931">
                  <a:extLst>
                    <a:ext uri="{9D8B030D-6E8A-4147-A177-3AD203B41FA5}">
                      <a16:colId xmlns:a16="http://schemas.microsoft.com/office/drawing/2014/main" val="3270879636"/>
                    </a:ext>
                  </a:extLst>
                </a:gridCol>
                <a:gridCol w="652931">
                  <a:extLst>
                    <a:ext uri="{9D8B030D-6E8A-4147-A177-3AD203B41FA5}">
                      <a16:colId xmlns:a16="http://schemas.microsoft.com/office/drawing/2014/main" val="1936984862"/>
                    </a:ext>
                  </a:extLst>
                </a:gridCol>
                <a:gridCol w="596965">
                  <a:extLst>
                    <a:ext uri="{9D8B030D-6E8A-4147-A177-3AD203B41FA5}">
                      <a16:colId xmlns:a16="http://schemas.microsoft.com/office/drawing/2014/main" val="64818653"/>
                    </a:ext>
                  </a:extLst>
                </a:gridCol>
                <a:gridCol w="624948">
                  <a:extLst>
                    <a:ext uri="{9D8B030D-6E8A-4147-A177-3AD203B41FA5}">
                      <a16:colId xmlns:a16="http://schemas.microsoft.com/office/drawing/2014/main" val="3473587775"/>
                    </a:ext>
                  </a:extLst>
                </a:gridCol>
              </a:tblGrid>
              <a:tr h="2769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PROJECT IDEAS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Ranked #1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Ranked #2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Ranked #3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Ranked #4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Ranked #5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030254"/>
                  </a:ext>
                </a:extLst>
              </a:tr>
              <a:tr h="2769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outdoor classroom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817366"/>
                  </a:ext>
                </a:extLst>
              </a:tr>
              <a:tr h="2769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outdoor track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9011928"/>
                  </a:ext>
                </a:extLst>
              </a:tr>
              <a:tr h="2769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curtain for stage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CA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139267"/>
                  </a:ext>
                </a:extLst>
              </a:tr>
              <a:tr h="2769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play structure addition/swings for older students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1817144"/>
                  </a:ext>
                </a:extLst>
              </a:tr>
              <a:tr h="27691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shed for outdoor toys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CA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59595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4753559"/>
                  </a:ext>
                </a:extLst>
              </a:tr>
            </a:tbl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379D56F-54D1-4DE3-9388-DBF756D19E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1598406"/>
              </p:ext>
            </p:extLst>
          </p:nvPr>
        </p:nvGraphicFramePr>
        <p:xfrm>
          <a:off x="6096000" y="3256189"/>
          <a:ext cx="6231256" cy="359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82556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E4DD9-9D34-06F3-D943-948F65E46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Fundraising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B44DA-F277-0B03-FE0F-54E59B7F9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Barefoot Farms Gift Cards 2024 &amp; 2025</a:t>
            </a:r>
          </a:p>
          <a:p>
            <a:r>
              <a:rPr lang="en-CA" dirty="0"/>
              <a:t>Co-op Gift Cards 2024</a:t>
            </a:r>
          </a:p>
          <a:p>
            <a:r>
              <a:rPr lang="en-CA" dirty="0"/>
              <a:t>Coffee House 2024 &amp; 2025</a:t>
            </a:r>
          </a:p>
          <a:p>
            <a:r>
              <a:rPr lang="en-CA" dirty="0"/>
              <a:t>Minitonas Bar Meat Draws 2024</a:t>
            </a:r>
          </a:p>
          <a:p>
            <a:r>
              <a:rPr lang="en-CA" dirty="0"/>
              <a:t>Friendship BBQ 2024 &amp; 2025</a:t>
            </a:r>
          </a:p>
          <a:p>
            <a:r>
              <a:rPr lang="en-CA" dirty="0"/>
              <a:t>Grant – Swan Valley Community Foundation 2025 $3500.00</a:t>
            </a:r>
          </a:p>
        </p:txBody>
      </p:sp>
    </p:spTree>
    <p:extLst>
      <p:ext uri="{BB962C8B-B14F-4D97-AF65-F5344CB8AC3E}">
        <p14:creationId xmlns:p14="http://schemas.microsoft.com/office/powerpoint/2010/main" val="856722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72E0C-EF99-016D-7D52-39736CD85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Where are we Spending our Money!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0EF16-9991-E6D9-85D5-AC2EB1D76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err="1"/>
              <a:t>Sandtoys</a:t>
            </a:r>
            <a:r>
              <a:rPr lang="en-CA" dirty="0"/>
              <a:t> </a:t>
            </a:r>
          </a:p>
          <a:p>
            <a:r>
              <a:rPr lang="en-CA" dirty="0" err="1"/>
              <a:t>Snowsleighs</a:t>
            </a:r>
            <a:r>
              <a:rPr lang="en-CA" dirty="0"/>
              <a:t> x 2 years</a:t>
            </a:r>
          </a:p>
          <a:p>
            <a:r>
              <a:rPr lang="en-CA" dirty="0"/>
              <a:t>Staff appreciation gift every Christmas and end of school year</a:t>
            </a:r>
          </a:p>
          <a:p>
            <a:r>
              <a:rPr lang="en-CA" dirty="0"/>
              <a:t>Christmas concert Santa gift 2024</a:t>
            </a:r>
          </a:p>
          <a:p>
            <a:r>
              <a:rPr lang="en-CA" dirty="0"/>
              <a:t>Shed for toy storage</a:t>
            </a:r>
          </a:p>
          <a:p>
            <a:r>
              <a:rPr lang="en-CA" dirty="0"/>
              <a:t>Garden Box planters and supplies</a:t>
            </a:r>
          </a:p>
          <a:p>
            <a:r>
              <a:rPr lang="en-CA" dirty="0"/>
              <a:t>Beach Volleyball court</a:t>
            </a:r>
          </a:p>
        </p:txBody>
      </p:sp>
    </p:spTree>
    <p:extLst>
      <p:ext uri="{BB962C8B-B14F-4D97-AF65-F5344CB8AC3E}">
        <p14:creationId xmlns:p14="http://schemas.microsoft.com/office/powerpoint/2010/main" val="2361454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9107C-4DC6-A31B-8E96-B0009BE87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Future Project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53E345-12E7-B541-57AE-3CF9D9341B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Outdoor Classroom</a:t>
            </a:r>
          </a:p>
          <a:p>
            <a:r>
              <a:rPr lang="en-CA" dirty="0"/>
              <a:t>Additional swing set/tire swing/play structure</a:t>
            </a:r>
          </a:p>
          <a:p>
            <a:r>
              <a:rPr lang="en-CA" dirty="0"/>
              <a:t>Curtain for stage</a:t>
            </a:r>
          </a:p>
          <a:p>
            <a:r>
              <a:rPr lang="en-CA" dirty="0"/>
              <a:t>Outdoor running/walking track</a:t>
            </a:r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72778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F7E21-F29C-4B83-B36A-9CE55557F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New Members welcome!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04FC67-ECC0-00BB-BF67-D8FF8D2F67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Join anytime</a:t>
            </a:r>
          </a:p>
          <a:p>
            <a:r>
              <a:rPr lang="en-CA" dirty="0"/>
              <a:t>Volunteer opportunities – fundraising, serving at monthly hot lunch, help teaching staff with decorating for school events</a:t>
            </a:r>
          </a:p>
        </p:txBody>
      </p:sp>
    </p:spTree>
    <p:extLst>
      <p:ext uri="{BB962C8B-B14F-4D97-AF65-F5344CB8AC3E}">
        <p14:creationId xmlns:p14="http://schemas.microsoft.com/office/powerpoint/2010/main" val="15173805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Override1.xml><?xml version="1.0" encoding="utf-8"?>
<a:themeOverride xmlns:a="http://schemas.openxmlformats.org/drawingml/2006/main">
  <a:clrScheme name="Office 2013 - 2022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 2013 - 2022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 2013 - 2022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5934</TotalTime>
  <Words>317</Words>
  <Application>Microsoft Office PowerPoint</Application>
  <PresentationFormat>Widescreen</PresentationFormat>
  <Paragraphs>72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</vt:lpstr>
      <vt:lpstr>Tw Cen MT</vt:lpstr>
      <vt:lpstr>Tw Cen MT Condensed</vt:lpstr>
      <vt:lpstr>Wingdings 3</vt:lpstr>
      <vt:lpstr>Integral</vt:lpstr>
      <vt:lpstr>Minitonas School  Parent Advisory Council</vt:lpstr>
      <vt:lpstr>Who we are</vt:lpstr>
      <vt:lpstr>What we Do</vt:lpstr>
      <vt:lpstr>What have we been working on </vt:lpstr>
      <vt:lpstr>Fundraising</vt:lpstr>
      <vt:lpstr>Where are we Spending our Money!</vt:lpstr>
      <vt:lpstr>Future Project Ideas</vt:lpstr>
      <vt:lpstr>New Members welcome!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Laurie Evans</dc:creator>
  <cp:lastModifiedBy>Laurie Evans</cp:lastModifiedBy>
  <cp:revision>2</cp:revision>
  <dcterms:created xsi:type="dcterms:W3CDTF">2025-10-09T01:20:20Z</dcterms:created>
  <dcterms:modified xsi:type="dcterms:W3CDTF">2025-10-20T02:02:32Z</dcterms:modified>
</cp:coreProperties>
</file>