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85" r:id="rId1"/>
    <p:sldMasterId id="2147484536" r:id="rId2"/>
  </p:sldMasterIdLst>
  <p:notesMasterIdLst>
    <p:notesMasterId r:id="rId44"/>
  </p:notesMasterIdLst>
  <p:handoutMasterIdLst>
    <p:handoutMasterId r:id="rId45"/>
  </p:handoutMasterIdLst>
  <p:sldIdLst>
    <p:sldId id="346" r:id="rId3"/>
    <p:sldId id="392" r:id="rId4"/>
    <p:sldId id="260" r:id="rId5"/>
    <p:sldId id="395" r:id="rId6"/>
    <p:sldId id="290" r:id="rId7"/>
    <p:sldId id="338" r:id="rId8"/>
    <p:sldId id="339" r:id="rId9"/>
    <p:sldId id="257" r:id="rId10"/>
    <p:sldId id="396" r:id="rId11"/>
    <p:sldId id="347" r:id="rId12"/>
    <p:sldId id="344" r:id="rId13"/>
    <p:sldId id="348" r:id="rId14"/>
    <p:sldId id="367" r:id="rId15"/>
    <p:sldId id="368" r:id="rId16"/>
    <p:sldId id="369" r:id="rId17"/>
    <p:sldId id="349" r:id="rId18"/>
    <p:sldId id="372" r:id="rId19"/>
    <p:sldId id="382" r:id="rId20"/>
    <p:sldId id="383" r:id="rId21"/>
    <p:sldId id="384" r:id="rId22"/>
    <p:sldId id="376" r:id="rId23"/>
    <p:sldId id="379" r:id="rId24"/>
    <p:sldId id="377" r:id="rId25"/>
    <p:sldId id="381" r:id="rId26"/>
    <p:sldId id="374" r:id="rId27"/>
    <p:sldId id="385" r:id="rId28"/>
    <p:sldId id="398" r:id="rId29"/>
    <p:sldId id="314" r:id="rId30"/>
    <p:sldId id="371" r:id="rId31"/>
    <p:sldId id="267" r:id="rId32"/>
    <p:sldId id="278" r:id="rId33"/>
    <p:sldId id="351" r:id="rId34"/>
    <p:sldId id="277" r:id="rId35"/>
    <p:sldId id="294" r:id="rId36"/>
    <p:sldId id="295" r:id="rId37"/>
    <p:sldId id="297" r:id="rId38"/>
    <p:sldId id="389" r:id="rId39"/>
    <p:sldId id="283" r:id="rId40"/>
    <p:sldId id="340" r:id="rId41"/>
    <p:sldId id="284" r:id="rId42"/>
    <p:sldId id="281"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E9390B-134F-4CE1-B9F0-0FD950EE1994}"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67E57656-C7E1-4CE3-A71E-E19F813694D5}">
      <dgm:prSet/>
      <dgm:spPr/>
      <dgm:t>
        <a:bodyPr/>
        <a:lstStyle/>
        <a:p>
          <a:r>
            <a:rPr lang="en-CA" b="1"/>
            <a:t>Why wouldn’t all students take 220 hours of math?</a:t>
          </a:r>
          <a:endParaRPr lang="en-US"/>
        </a:p>
      </dgm:t>
    </dgm:pt>
    <dgm:pt modelId="{F87ACD08-1CC7-41F7-825A-C2958C162E79}" type="parTrans" cxnId="{015622A0-788C-4507-A1A9-BAE347753167}">
      <dgm:prSet/>
      <dgm:spPr/>
      <dgm:t>
        <a:bodyPr/>
        <a:lstStyle/>
        <a:p>
          <a:endParaRPr lang="en-US"/>
        </a:p>
      </dgm:t>
    </dgm:pt>
    <dgm:pt modelId="{93B3D2C7-7278-4DEB-8463-684B9197D1F4}" type="sibTrans" cxnId="{015622A0-788C-4507-A1A9-BAE347753167}">
      <dgm:prSet/>
      <dgm:spPr/>
      <dgm:t>
        <a:bodyPr/>
        <a:lstStyle/>
        <a:p>
          <a:endParaRPr lang="en-US"/>
        </a:p>
      </dgm:t>
    </dgm:pt>
    <dgm:pt modelId="{40880F86-8A6E-4141-9A52-1EBF9A7E3802}">
      <dgm:prSet/>
      <dgm:spPr/>
      <dgm:t>
        <a:bodyPr/>
        <a:lstStyle/>
        <a:p>
          <a:r>
            <a:rPr lang="en-CA"/>
            <a:t>Not all students need the double time and would benefit more from the quicker pace of the single credit.</a:t>
          </a:r>
          <a:endParaRPr lang="en-US"/>
        </a:p>
      </dgm:t>
    </dgm:pt>
    <dgm:pt modelId="{B9756285-68FD-4154-834A-B5C1F116D457}" type="parTrans" cxnId="{36897F33-FF61-4974-A768-249B96AC1053}">
      <dgm:prSet/>
      <dgm:spPr/>
      <dgm:t>
        <a:bodyPr/>
        <a:lstStyle/>
        <a:p>
          <a:endParaRPr lang="en-US"/>
        </a:p>
      </dgm:t>
    </dgm:pt>
    <dgm:pt modelId="{09029B1C-F1B8-4DF2-80F3-132579D2285B}" type="sibTrans" cxnId="{36897F33-FF61-4974-A768-249B96AC1053}">
      <dgm:prSet/>
      <dgm:spPr/>
      <dgm:t>
        <a:bodyPr/>
        <a:lstStyle/>
        <a:p>
          <a:endParaRPr lang="en-US"/>
        </a:p>
      </dgm:t>
    </dgm:pt>
    <dgm:pt modelId="{D39831BB-B214-4F96-9A4C-A572BDEE9F54}">
      <dgm:prSet/>
      <dgm:spPr/>
      <dgm:t>
        <a:bodyPr/>
        <a:lstStyle/>
        <a:p>
          <a:r>
            <a:rPr lang="en-CA" b="1"/>
            <a:t>I want to take math all year, do I have to take the 2 credits?</a:t>
          </a:r>
          <a:endParaRPr lang="en-US"/>
        </a:p>
      </dgm:t>
    </dgm:pt>
    <dgm:pt modelId="{CA6B1C26-E209-497D-99DB-3C42C2919DA5}" type="parTrans" cxnId="{B0046FD9-2BE8-4AA1-8925-479BFCC6279A}">
      <dgm:prSet/>
      <dgm:spPr/>
      <dgm:t>
        <a:bodyPr/>
        <a:lstStyle/>
        <a:p>
          <a:endParaRPr lang="en-US"/>
        </a:p>
      </dgm:t>
    </dgm:pt>
    <dgm:pt modelId="{2BEBCDB4-53FE-416D-A1A2-3C31D84AA8FF}" type="sibTrans" cxnId="{B0046FD9-2BE8-4AA1-8925-479BFCC6279A}">
      <dgm:prSet/>
      <dgm:spPr/>
      <dgm:t>
        <a:bodyPr/>
        <a:lstStyle/>
        <a:p>
          <a:endParaRPr lang="en-US"/>
        </a:p>
      </dgm:t>
    </dgm:pt>
    <dgm:pt modelId="{640EDF94-63C2-4137-817D-73CE36DE8F66}">
      <dgm:prSet/>
      <dgm:spPr/>
      <dgm:t>
        <a:bodyPr/>
        <a:lstStyle/>
        <a:p>
          <a:pPr rtl="0"/>
          <a:r>
            <a:rPr lang="en-CA" dirty="0"/>
            <a:t>All Grade 9 students will take math all year regardless of program. Those taking it for 2 credits will take math for 70 minutes a day, those taking it for 1 credit will take math for</a:t>
          </a:r>
          <a:r>
            <a:rPr lang="en-CA" dirty="0">
              <a:latin typeface="Century Gothic" panose="020B0502020202020204"/>
            </a:rPr>
            <a:t> 35</a:t>
          </a:r>
          <a:r>
            <a:rPr lang="en-CA" dirty="0"/>
            <a:t> minutes a day or 70 minutes every second day.</a:t>
          </a:r>
          <a:endParaRPr lang="en-US" dirty="0"/>
        </a:p>
      </dgm:t>
    </dgm:pt>
    <dgm:pt modelId="{FACDA9D9-205A-4BA2-8683-31BAADC3D77C}" type="parTrans" cxnId="{BBBD0751-9045-4C50-90D8-03AA9FA50B8D}">
      <dgm:prSet/>
      <dgm:spPr/>
      <dgm:t>
        <a:bodyPr/>
        <a:lstStyle/>
        <a:p>
          <a:endParaRPr lang="en-US"/>
        </a:p>
      </dgm:t>
    </dgm:pt>
    <dgm:pt modelId="{940F0C95-CEA2-45C3-B973-36D88A273E07}" type="sibTrans" cxnId="{BBBD0751-9045-4C50-90D8-03AA9FA50B8D}">
      <dgm:prSet/>
      <dgm:spPr/>
      <dgm:t>
        <a:bodyPr/>
        <a:lstStyle/>
        <a:p>
          <a:endParaRPr lang="en-US"/>
        </a:p>
      </dgm:t>
    </dgm:pt>
    <dgm:pt modelId="{8230767E-6CFE-4605-992B-C966356D7B86}">
      <dgm:prSet/>
      <dgm:spPr/>
      <dgm:t>
        <a:bodyPr/>
        <a:lstStyle/>
        <a:p>
          <a:r>
            <a:rPr lang="en-CA" b="1"/>
            <a:t>I don’t want to miss the opportunity to take an extra elective.</a:t>
          </a:r>
          <a:endParaRPr lang="en-US"/>
        </a:p>
      </dgm:t>
    </dgm:pt>
    <dgm:pt modelId="{3E62EBD9-1218-4372-B83E-478EBAB5B384}" type="parTrans" cxnId="{45378E32-2BB0-4955-AEA8-DBC72FCC6A7B}">
      <dgm:prSet/>
      <dgm:spPr/>
      <dgm:t>
        <a:bodyPr/>
        <a:lstStyle/>
        <a:p>
          <a:endParaRPr lang="en-US"/>
        </a:p>
      </dgm:t>
    </dgm:pt>
    <dgm:pt modelId="{EDDA44E0-2625-4934-8960-3C36A24EEA51}" type="sibTrans" cxnId="{45378E32-2BB0-4955-AEA8-DBC72FCC6A7B}">
      <dgm:prSet/>
      <dgm:spPr/>
      <dgm:t>
        <a:bodyPr/>
        <a:lstStyle/>
        <a:p>
          <a:endParaRPr lang="en-US"/>
        </a:p>
      </dgm:t>
    </dgm:pt>
    <dgm:pt modelId="{D15DF702-99FE-4E33-B467-6A03D274F148}">
      <dgm:prSet/>
      <dgm:spPr/>
      <dgm:t>
        <a:bodyPr/>
        <a:lstStyle/>
        <a:p>
          <a:r>
            <a:rPr lang="en-CA" dirty="0"/>
            <a:t>Don’t worry, students get to choose a minimum of 2 electives in Grade 9 and all students get 4 electives in Grade 10. The Grade 9 cluster electives are designed to allow students the opportunity to sample a variety of different vocational areas. </a:t>
          </a:r>
          <a:endParaRPr lang="en-US" dirty="0"/>
        </a:p>
      </dgm:t>
    </dgm:pt>
    <dgm:pt modelId="{7440B844-2A7E-4B53-8E35-48145A42DF84}" type="parTrans" cxnId="{32EF59B7-C881-45DF-923B-702468CD3E72}">
      <dgm:prSet/>
      <dgm:spPr/>
      <dgm:t>
        <a:bodyPr/>
        <a:lstStyle/>
        <a:p>
          <a:endParaRPr lang="en-US"/>
        </a:p>
      </dgm:t>
    </dgm:pt>
    <dgm:pt modelId="{74FE2BAE-D454-49FF-82FB-21AC0F88B5D8}" type="sibTrans" cxnId="{32EF59B7-C881-45DF-923B-702468CD3E72}">
      <dgm:prSet/>
      <dgm:spPr/>
      <dgm:t>
        <a:bodyPr/>
        <a:lstStyle/>
        <a:p>
          <a:endParaRPr lang="en-US"/>
        </a:p>
      </dgm:t>
    </dgm:pt>
    <dgm:pt modelId="{116E7C38-CB30-446C-A390-79F727DF3387}">
      <dgm:prSet/>
      <dgm:spPr/>
      <dgm:t>
        <a:bodyPr/>
        <a:lstStyle/>
        <a:p>
          <a:r>
            <a:rPr lang="en-CA" b="1"/>
            <a:t>What if I am still unsure about which math I should take?</a:t>
          </a:r>
          <a:endParaRPr lang="en-US"/>
        </a:p>
      </dgm:t>
    </dgm:pt>
    <dgm:pt modelId="{9257DC6E-F8DD-4A65-AC1D-C969C1F21728}" type="parTrans" cxnId="{3DDD6B1C-7A9A-4391-881D-BEF733566B76}">
      <dgm:prSet/>
      <dgm:spPr/>
      <dgm:t>
        <a:bodyPr/>
        <a:lstStyle/>
        <a:p>
          <a:endParaRPr lang="en-US"/>
        </a:p>
      </dgm:t>
    </dgm:pt>
    <dgm:pt modelId="{B881A10F-9A17-4378-A185-3426EDD3510F}" type="sibTrans" cxnId="{3DDD6B1C-7A9A-4391-881D-BEF733566B76}">
      <dgm:prSet/>
      <dgm:spPr/>
      <dgm:t>
        <a:bodyPr/>
        <a:lstStyle/>
        <a:p>
          <a:endParaRPr lang="en-US"/>
        </a:p>
      </dgm:t>
    </dgm:pt>
    <dgm:pt modelId="{5F336FB8-EF79-42F8-81E0-020561D61838}">
      <dgm:prSet/>
      <dgm:spPr/>
      <dgm:t>
        <a:bodyPr/>
        <a:lstStyle/>
        <a:p>
          <a:r>
            <a:rPr lang="en-CA"/>
            <a:t>We suggest you speak with your math teacher as he/she has the best understanding of your needs as a math student and can provide you with some </a:t>
          </a:r>
          <a:r>
            <a:rPr lang="en-CA">
              <a:latin typeface="Century Gothic" panose="020B0502020202020204"/>
            </a:rPr>
            <a:t>guidance.</a:t>
          </a:r>
          <a:endParaRPr lang="en-US"/>
        </a:p>
      </dgm:t>
    </dgm:pt>
    <dgm:pt modelId="{82FCE95D-9C0B-4C06-B120-69A7F707C76B}" type="parTrans" cxnId="{DD79697B-AEA1-4E0F-B312-DF78EAB78B93}">
      <dgm:prSet/>
      <dgm:spPr/>
      <dgm:t>
        <a:bodyPr/>
        <a:lstStyle/>
        <a:p>
          <a:endParaRPr lang="en-US"/>
        </a:p>
      </dgm:t>
    </dgm:pt>
    <dgm:pt modelId="{80B140F6-C426-474C-A2D1-5A9EC2B63116}" type="sibTrans" cxnId="{DD79697B-AEA1-4E0F-B312-DF78EAB78B93}">
      <dgm:prSet/>
      <dgm:spPr/>
      <dgm:t>
        <a:bodyPr/>
        <a:lstStyle/>
        <a:p>
          <a:endParaRPr lang="en-US"/>
        </a:p>
      </dgm:t>
    </dgm:pt>
    <dgm:pt modelId="{F92AA434-1BAD-4781-ABE8-F50B57627952}" type="pres">
      <dgm:prSet presAssocID="{22E9390B-134F-4CE1-B9F0-0FD950EE1994}" presName="linear" presStyleCnt="0">
        <dgm:presLayoutVars>
          <dgm:animLvl val="lvl"/>
          <dgm:resizeHandles val="exact"/>
        </dgm:presLayoutVars>
      </dgm:prSet>
      <dgm:spPr/>
    </dgm:pt>
    <dgm:pt modelId="{068A0ACB-62B9-4FCD-8CDB-C69B7E08703B}" type="pres">
      <dgm:prSet presAssocID="{67E57656-C7E1-4CE3-A71E-E19F813694D5}" presName="parentText" presStyleLbl="node1" presStyleIdx="0" presStyleCnt="4">
        <dgm:presLayoutVars>
          <dgm:chMax val="0"/>
          <dgm:bulletEnabled val="1"/>
        </dgm:presLayoutVars>
      </dgm:prSet>
      <dgm:spPr/>
    </dgm:pt>
    <dgm:pt modelId="{00E69BC0-DAFB-4642-A657-44B38080B283}" type="pres">
      <dgm:prSet presAssocID="{67E57656-C7E1-4CE3-A71E-E19F813694D5}" presName="childText" presStyleLbl="revTx" presStyleIdx="0" presStyleCnt="4">
        <dgm:presLayoutVars>
          <dgm:bulletEnabled val="1"/>
        </dgm:presLayoutVars>
      </dgm:prSet>
      <dgm:spPr/>
    </dgm:pt>
    <dgm:pt modelId="{9A361DC8-E403-439A-889C-17CBB21E6F23}" type="pres">
      <dgm:prSet presAssocID="{D39831BB-B214-4F96-9A4C-A572BDEE9F54}" presName="parentText" presStyleLbl="node1" presStyleIdx="1" presStyleCnt="4">
        <dgm:presLayoutVars>
          <dgm:chMax val="0"/>
          <dgm:bulletEnabled val="1"/>
        </dgm:presLayoutVars>
      </dgm:prSet>
      <dgm:spPr/>
    </dgm:pt>
    <dgm:pt modelId="{C1EC6ADA-7D7E-4698-9254-0FC3323DF6F6}" type="pres">
      <dgm:prSet presAssocID="{D39831BB-B214-4F96-9A4C-A572BDEE9F54}" presName="childText" presStyleLbl="revTx" presStyleIdx="1" presStyleCnt="4">
        <dgm:presLayoutVars>
          <dgm:bulletEnabled val="1"/>
        </dgm:presLayoutVars>
      </dgm:prSet>
      <dgm:spPr/>
    </dgm:pt>
    <dgm:pt modelId="{08711186-FCE2-4690-8FC1-644EFB80B7E4}" type="pres">
      <dgm:prSet presAssocID="{8230767E-6CFE-4605-992B-C966356D7B86}" presName="parentText" presStyleLbl="node1" presStyleIdx="2" presStyleCnt="4">
        <dgm:presLayoutVars>
          <dgm:chMax val="0"/>
          <dgm:bulletEnabled val="1"/>
        </dgm:presLayoutVars>
      </dgm:prSet>
      <dgm:spPr/>
    </dgm:pt>
    <dgm:pt modelId="{6BB4CD91-8868-4A47-80E7-CAF46853FFA4}" type="pres">
      <dgm:prSet presAssocID="{8230767E-6CFE-4605-992B-C966356D7B86}" presName="childText" presStyleLbl="revTx" presStyleIdx="2" presStyleCnt="4">
        <dgm:presLayoutVars>
          <dgm:bulletEnabled val="1"/>
        </dgm:presLayoutVars>
      </dgm:prSet>
      <dgm:spPr/>
    </dgm:pt>
    <dgm:pt modelId="{FF4393B3-A6DC-4DC7-8086-EC9C671D4FE5}" type="pres">
      <dgm:prSet presAssocID="{116E7C38-CB30-446C-A390-79F727DF3387}" presName="parentText" presStyleLbl="node1" presStyleIdx="3" presStyleCnt="4">
        <dgm:presLayoutVars>
          <dgm:chMax val="0"/>
          <dgm:bulletEnabled val="1"/>
        </dgm:presLayoutVars>
      </dgm:prSet>
      <dgm:spPr/>
    </dgm:pt>
    <dgm:pt modelId="{CD953AE2-539B-4C2F-8BF1-DA437AD4C554}" type="pres">
      <dgm:prSet presAssocID="{116E7C38-CB30-446C-A390-79F727DF3387}" presName="childText" presStyleLbl="revTx" presStyleIdx="3" presStyleCnt="4">
        <dgm:presLayoutVars>
          <dgm:bulletEnabled val="1"/>
        </dgm:presLayoutVars>
      </dgm:prSet>
      <dgm:spPr/>
    </dgm:pt>
  </dgm:ptLst>
  <dgm:cxnLst>
    <dgm:cxn modelId="{3DDD6B1C-7A9A-4391-881D-BEF733566B76}" srcId="{22E9390B-134F-4CE1-B9F0-0FD950EE1994}" destId="{116E7C38-CB30-446C-A390-79F727DF3387}" srcOrd="3" destOrd="0" parTransId="{9257DC6E-F8DD-4A65-AC1D-C969C1F21728}" sibTransId="{B881A10F-9A17-4378-A185-3426EDD3510F}"/>
    <dgm:cxn modelId="{B9C5A323-D159-401F-82C5-88555D5E716B}" type="presOf" srcId="{40880F86-8A6E-4141-9A52-1EBF9A7E3802}" destId="{00E69BC0-DAFB-4642-A657-44B38080B283}" srcOrd="0" destOrd="0" presId="urn:microsoft.com/office/officeart/2005/8/layout/vList2"/>
    <dgm:cxn modelId="{45378E32-2BB0-4955-AEA8-DBC72FCC6A7B}" srcId="{22E9390B-134F-4CE1-B9F0-0FD950EE1994}" destId="{8230767E-6CFE-4605-992B-C966356D7B86}" srcOrd="2" destOrd="0" parTransId="{3E62EBD9-1218-4372-B83E-478EBAB5B384}" sibTransId="{EDDA44E0-2625-4934-8960-3C36A24EEA51}"/>
    <dgm:cxn modelId="{36897F33-FF61-4974-A768-249B96AC1053}" srcId="{67E57656-C7E1-4CE3-A71E-E19F813694D5}" destId="{40880F86-8A6E-4141-9A52-1EBF9A7E3802}" srcOrd="0" destOrd="0" parTransId="{B9756285-68FD-4154-834A-B5C1F116D457}" sibTransId="{09029B1C-F1B8-4DF2-80F3-132579D2285B}"/>
    <dgm:cxn modelId="{BBBD0751-9045-4C50-90D8-03AA9FA50B8D}" srcId="{D39831BB-B214-4F96-9A4C-A572BDEE9F54}" destId="{640EDF94-63C2-4137-817D-73CE36DE8F66}" srcOrd="0" destOrd="0" parTransId="{FACDA9D9-205A-4BA2-8683-31BAADC3D77C}" sibTransId="{940F0C95-CEA2-45C3-B973-36D88A273E07}"/>
    <dgm:cxn modelId="{2E5C2E75-A4A4-48E5-AA1B-2B418B091AC5}" type="presOf" srcId="{5F336FB8-EF79-42F8-81E0-020561D61838}" destId="{CD953AE2-539B-4C2F-8BF1-DA437AD4C554}" srcOrd="0" destOrd="0" presId="urn:microsoft.com/office/officeart/2005/8/layout/vList2"/>
    <dgm:cxn modelId="{A283ED75-77FC-4BE0-A13B-1DD75C22DAA4}" type="presOf" srcId="{22E9390B-134F-4CE1-B9F0-0FD950EE1994}" destId="{F92AA434-1BAD-4781-ABE8-F50B57627952}" srcOrd="0" destOrd="0" presId="urn:microsoft.com/office/officeart/2005/8/layout/vList2"/>
    <dgm:cxn modelId="{DD79697B-AEA1-4E0F-B312-DF78EAB78B93}" srcId="{116E7C38-CB30-446C-A390-79F727DF3387}" destId="{5F336FB8-EF79-42F8-81E0-020561D61838}" srcOrd="0" destOrd="0" parTransId="{82FCE95D-9C0B-4C06-B120-69A7F707C76B}" sibTransId="{80B140F6-C426-474C-A2D1-5A9EC2B63116}"/>
    <dgm:cxn modelId="{270DA585-0815-4A84-B661-E67EB7AF64DC}" type="presOf" srcId="{116E7C38-CB30-446C-A390-79F727DF3387}" destId="{FF4393B3-A6DC-4DC7-8086-EC9C671D4FE5}" srcOrd="0" destOrd="0" presId="urn:microsoft.com/office/officeart/2005/8/layout/vList2"/>
    <dgm:cxn modelId="{637AA59A-E8F0-4051-A797-D70484EA2183}" type="presOf" srcId="{67E57656-C7E1-4CE3-A71E-E19F813694D5}" destId="{068A0ACB-62B9-4FCD-8CDB-C69B7E08703B}" srcOrd="0" destOrd="0" presId="urn:microsoft.com/office/officeart/2005/8/layout/vList2"/>
    <dgm:cxn modelId="{015622A0-788C-4507-A1A9-BAE347753167}" srcId="{22E9390B-134F-4CE1-B9F0-0FD950EE1994}" destId="{67E57656-C7E1-4CE3-A71E-E19F813694D5}" srcOrd="0" destOrd="0" parTransId="{F87ACD08-1CC7-41F7-825A-C2958C162E79}" sibTransId="{93B3D2C7-7278-4DEB-8463-684B9197D1F4}"/>
    <dgm:cxn modelId="{66E0B9A4-9ADA-402D-937C-DA4593AAA8E7}" type="presOf" srcId="{640EDF94-63C2-4137-817D-73CE36DE8F66}" destId="{C1EC6ADA-7D7E-4698-9254-0FC3323DF6F6}" srcOrd="0" destOrd="0" presId="urn:microsoft.com/office/officeart/2005/8/layout/vList2"/>
    <dgm:cxn modelId="{5508DBB6-F67F-4BE0-AC4D-5AC644C52A31}" type="presOf" srcId="{D39831BB-B214-4F96-9A4C-A572BDEE9F54}" destId="{9A361DC8-E403-439A-889C-17CBB21E6F23}" srcOrd="0" destOrd="0" presId="urn:microsoft.com/office/officeart/2005/8/layout/vList2"/>
    <dgm:cxn modelId="{32EF59B7-C881-45DF-923B-702468CD3E72}" srcId="{8230767E-6CFE-4605-992B-C966356D7B86}" destId="{D15DF702-99FE-4E33-B467-6A03D274F148}" srcOrd="0" destOrd="0" parTransId="{7440B844-2A7E-4B53-8E35-48145A42DF84}" sibTransId="{74FE2BAE-D454-49FF-82FB-21AC0F88B5D8}"/>
    <dgm:cxn modelId="{7BA224C3-4181-494D-A589-9F3A6EE7E904}" type="presOf" srcId="{8230767E-6CFE-4605-992B-C966356D7B86}" destId="{08711186-FCE2-4690-8FC1-644EFB80B7E4}" srcOrd="0" destOrd="0" presId="urn:microsoft.com/office/officeart/2005/8/layout/vList2"/>
    <dgm:cxn modelId="{B0046FD9-2BE8-4AA1-8925-479BFCC6279A}" srcId="{22E9390B-134F-4CE1-B9F0-0FD950EE1994}" destId="{D39831BB-B214-4F96-9A4C-A572BDEE9F54}" srcOrd="1" destOrd="0" parTransId="{CA6B1C26-E209-497D-99DB-3C42C2919DA5}" sibTransId="{2BEBCDB4-53FE-416D-A1A2-3C31D84AA8FF}"/>
    <dgm:cxn modelId="{FBC103F5-59BE-4951-ADF4-294F7531B083}" type="presOf" srcId="{D15DF702-99FE-4E33-B467-6A03D274F148}" destId="{6BB4CD91-8868-4A47-80E7-CAF46853FFA4}" srcOrd="0" destOrd="0" presId="urn:microsoft.com/office/officeart/2005/8/layout/vList2"/>
    <dgm:cxn modelId="{F74805A5-8DB2-49FB-A986-C36D1168ABBD}" type="presParOf" srcId="{F92AA434-1BAD-4781-ABE8-F50B57627952}" destId="{068A0ACB-62B9-4FCD-8CDB-C69B7E08703B}" srcOrd="0" destOrd="0" presId="urn:microsoft.com/office/officeart/2005/8/layout/vList2"/>
    <dgm:cxn modelId="{2094B50D-D916-40C9-B228-D68C1EB7B5D5}" type="presParOf" srcId="{F92AA434-1BAD-4781-ABE8-F50B57627952}" destId="{00E69BC0-DAFB-4642-A657-44B38080B283}" srcOrd="1" destOrd="0" presId="urn:microsoft.com/office/officeart/2005/8/layout/vList2"/>
    <dgm:cxn modelId="{2FB36E6F-6FBC-4D40-9455-0C75FC09039B}" type="presParOf" srcId="{F92AA434-1BAD-4781-ABE8-F50B57627952}" destId="{9A361DC8-E403-439A-889C-17CBB21E6F23}" srcOrd="2" destOrd="0" presId="urn:microsoft.com/office/officeart/2005/8/layout/vList2"/>
    <dgm:cxn modelId="{07300AAA-8CE9-4D39-B6C7-09F82E2E234A}" type="presParOf" srcId="{F92AA434-1BAD-4781-ABE8-F50B57627952}" destId="{C1EC6ADA-7D7E-4698-9254-0FC3323DF6F6}" srcOrd="3" destOrd="0" presId="urn:microsoft.com/office/officeart/2005/8/layout/vList2"/>
    <dgm:cxn modelId="{E5178CEF-0064-4E41-A083-E2F14E677A2B}" type="presParOf" srcId="{F92AA434-1BAD-4781-ABE8-F50B57627952}" destId="{08711186-FCE2-4690-8FC1-644EFB80B7E4}" srcOrd="4" destOrd="0" presId="urn:microsoft.com/office/officeart/2005/8/layout/vList2"/>
    <dgm:cxn modelId="{A07E2E54-F6C8-41A1-AFF6-058E1FE7DFF3}" type="presParOf" srcId="{F92AA434-1BAD-4781-ABE8-F50B57627952}" destId="{6BB4CD91-8868-4A47-80E7-CAF46853FFA4}" srcOrd="5" destOrd="0" presId="urn:microsoft.com/office/officeart/2005/8/layout/vList2"/>
    <dgm:cxn modelId="{8A08E0EA-90DA-4715-A379-99E63CBEA31B}" type="presParOf" srcId="{F92AA434-1BAD-4781-ABE8-F50B57627952}" destId="{FF4393B3-A6DC-4DC7-8086-EC9C671D4FE5}" srcOrd="6" destOrd="0" presId="urn:microsoft.com/office/officeart/2005/8/layout/vList2"/>
    <dgm:cxn modelId="{1AF7E855-CFDC-4C95-AA11-385BB1CCCD40}" type="presParOf" srcId="{F92AA434-1BAD-4781-ABE8-F50B57627952}" destId="{CD953AE2-539B-4C2F-8BF1-DA437AD4C55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A0ACB-62B9-4FCD-8CDB-C69B7E08703B}">
      <dsp:nvSpPr>
        <dsp:cNvPr id="0" name=""/>
        <dsp:cNvSpPr/>
      </dsp:nvSpPr>
      <dsp:spPr>
        <a:xfrm>
          <a:off x="0" y="7258"/>
          <a:ext cx="8171528" cy="38376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b="1" kern="1200"/>
            <a:t>Why wouldn’t all students take 220 hours of math?</a:t>
          </a:r>
          <a:endParaRPr lang="en-US" sz="1600" kern="1200"/>
        </a:p>
      </dsp:txBody>
      <dsp:txXfrm>
        <a:off x="18734" y="25992"/>
        <a:ext cx="8134060" cy="346292"/>
      </dsp:txXfrm>
    </dsp:sp>
    <dsp:sp modelId="{00E69BC0-DAFB-4642-A657-44B38080B283}">
      <dsp:nvSpPr>
        <dsp:cNvPr id="0" name=""/>
        <dsp:cNvSpPr/>
      </dsp:nvSpPr>
      <dsp:spPr>
        <a:xfrm>
          <a:off x="0" y="391018"/>
          <a:ext cx="8171528"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446"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CA" sz="1200" kern="1200"/>
            <a:t>Not all students need the double time and would benefit more from the quicker pace of the single credit.</a:t>
          </a:r>
          <a:endParaRPr lang="en-US" sz="1200" kern="1200"/>
        </a:p>
      </dsp:txBody>
      <dsp:txXfrm>
        <a:off x="0" y="391018"/>
        <a:ext cx="8171528" cy="380880"/>
      </dsp:txXfrm>
    </dsp:sp>
    <dsp:sp modelId="{9A361DC8-E403-439A-889C-17CBB21E6F23}">
      <dsp:nvSpPr>
        <dsp:cNvPr id="0" name=""/>
        <dsp:cNvSpPr/>
      </dsp:nvSpPr>
      <dsp:spPr>
        <a:xfrm>
          <a:off x="0" y="771898"/>
          <a:ext cx="8171528" cy="38376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b="1" kern="1200"/>
            <a:t>I want to take math all year, do I have to take the 2 credits?</a:t>
          </a:r>
          <a:endParaRPr lang="en-US" sz="1600" kern="1200"/>
        </a:p>
      </dsp:txBody>
      <dsp:txXfrm>
        <a:off x="18734" y="790632"/>
        <a:ext cx="8134060" cy="346292"/>
      </dsp:txXfrm>
    </dsp:sp>
    <dsp:sp modelId="{C1EC6ADA-7D7E-4698-9254-0FC3323DF6F6}">
      <dsp:nvSpPr>
        <dsp:cNvPr id="0" name=""/>
        <dsp:cNvSpPr/>
      </dsp:nvSpPr>
      <dsp:spPr>
        <a:xfrm>
          <a:off x="0" y="1155658"/>
          <a:ext cx="8171528"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446"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CA" sz="1200" kern="1200" dirty="0"/>
            <a:t>All Grade 9 students will take math all year regardless of program. Those taking it for 2 credits will take math for 70 minutes a day, those taking it for 1 credit will take math for</a:t>
          </a:r>
          <a:r>
            <a:rPr lang="en-CA" sz="1200" kern="1200" dirty="0">
              <a:latin typeface="Century Gothic" panose="020B0502020202020204"/>
            </a:rPr>
            <a:t> 35</a:t>
          </a:r>
          <a:r>
            <a:rPr lang="en-CA" sz="1200" kern="1200" dirty="0"/>
            <a:t> minutes a day or 70 minutes every second day.</a:t>
          </a:r>
          <a:endParaRPr lang="en-US" sz="1200" kern="1200" dirty="0"/>
        </a:p>
      </dsp:txBody>
      <dsp:txXfrm>
        <a:off x="0" y="1155658"/>
        <a:ext cx="8171528" cy="546480"/>
      </dsp:txXfrm>
    </dsp:sp>
    <dsp:sp modelId="{08711186-FCE2-4690-8FC1-644EFB80B7E4}">
      <dsp:nvSpPr>
        <dsp:cNvPr id="0" name=""/>
        <dsp:cNvSpPr/>
      </dsp:nvSpPr>
      <dsp:spPr>
        <a:xfrm>
          <a:off x="0" y="1702138"/>
          <a:ext cx="8171528" cy="38376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b="1" kern="1200"/>
            <a:t>I don’t want to miss the opportunity to take an extra elective.</a:t>
          </a:r>
          <a:endParaRPr lang="en-US" sz="1600" kern="1200"/>
        </a:p>
      </dsp:txBody>
      <dsp:txXfrm>
        <a:off x="18734" y="1720872"/>
        <a:ext cx="8134060" cy="346292"/>
      </dsp:txXfrm>
    </dsp:sp>
    <dsp:sp modelId="{6BB4CD91-8868-4A47-80E7-CAF46853FFA4}">
      <dsp:nvSpPr>
        <dsp:cNvPr id="0" name=""/>
        <dsp:cNvSpPr/>
      </dsp:nvSpPr>
      <dsp:spPr>
        <a:xfrm>
          <a:off x="0" y="2085898"/>
          <a:ext cx="8171528"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446"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CA" sz="1200" kern="1200" dirty="0"/>
            <a:t>Don’t worry, students get to choose a minimum of 2 electives in Grade 9 and all students get 4 electives in Grade 10. The Grade 9 cluster electives are designed to allow students the opportunity to sample a variety of different vocational areas. </a:t>
          </a:r>
          <a:endParaRPr lang="en-US" sz="1200" kern="1200" dirty="0"/>
        </a:p>
      </dsp:txBody>
      <dsp:txXfrm>
        <a:off x="0" y="2085898"/>
        <a:ext cx="8171528" cy="546480"/>
      </dsp:txXfrm>
    </dsp:sp>
    <dsp:sp modelId="{FF4393B3-A6DC-4DC7-8086-EC9C671D4FE5}">
      <dsp:nvSpPr>
        <dsp:cNvPr id="0" name=""/>
        <dsp:cNvSpPr/>
      </dsp:nvSpPr>
      <dsp:spPr>
        <a:xfrm>
          <a:off x="0" y="2632378"/>
          <a:ext cx="8171528" cy="38376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b="1" kern="1200"/>
            <a:t>What if I am still unsure about which math I should take?</a:t>
          </a:r>
          <a:endParaRPr lang="en-US" sz="1600" kern="1200"/>
        </a:p>
      </dsp:txBody>
      <dsp:txXfrm>
        <a:off x="18734" y="2651112"/>
        <a:ext cx="8134060" cy="346292"/>
      </dsp:txXfrm>
    </dsp:sp>
    <dsp:sp modelId="{CD953AE2-539B-4C2F-8BF1-DA437AD4C554}">
      <dsp:nvSpPr>
        <dsp:cNvPr id="0" name=""/>
        <dsp:cNvSpPr/>
      </dsp:nvSpPr>
      <dsp:spPr>
        <a:xfrm>
          <a:off x="0" y="3016138"/>
          <a:ext cx="8171528"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446"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CA" sz="1200" kern="1200"/>
            <a:t>We suggest you speak with your math teacher as he/she has the best understanding of your needs as a math student and can provide you with some </a:t>
          </a:r>
          <a:r>
            <a:rPr lang="en-CA" sz="1200" kern="1200">
              <a:latin typeface="Century Gothic" panose="020B0502020202020204"/>
            </a:rPr>
            <a:t>guidance.</a:t>
          </a:r>
          <a:endParaRPr lang="en-US" sz="1200" kern="1200"/>
        </a:p>
      </dsp:txBody>
      <dsp:txXfrm>
        <a:off x="0" y="3016138"/>
        <a:ext cx="8171528" cy="380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8A78990-6C75-4656-923A-929B9942EDBF}" type="datetimeFigureOut">
              <a:rPr lang="en-US" smtClean="0"/>
              <a:t>3/19/2026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CBA7723-614D-4444-9B25-72EDF4E0F578}" type="slidenum">
              <a:rPr lang="en-US" smtClean="0"/>
              <a:t>‹#›</a:t>
            </a:fld>
            <a:endParaRPr lang="en-US"/>
          </a:p>
        </p:txBody>
      </p:sp>
    </p:spTree>
    <p:extLst>
      <p:ext uri="{BB962C8B-B14F-4D97-AF65-F5344CB8AC3E}">
        <p14:creationId xmlns:p14="http://schemas.microsoft.com/office/powerpoint/2010/main" val="2109150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0E6335E-791D-4509-8928-0E729B74479E}" type="datetimeFigureOut">
              <a:rPr lang="en-CA" smtClean="0"/>
              <a:t>2026-03-19</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40F1367-D039-445C-A926-1C17A3B40CD1}" type="slidenum">
              <a:rPr lang="en-CA" smtClean="0"/>
              <a:t>‹#›</a:t>
            </a:fld>
            <a:endParaRPr lang="en-CA"/>
          </a:p>
        </p:txBody>
      </p:sp>
    </p:spTree>
    <p:extLst>
      <p:ext uri="{BB962C8B-B14F-4D97-AF65-F5344CB8AC3E}">
        <p14:creationId xmlns:p14="http://schemas.microsoft.com/office/powerpoint/2010/main" val="2401993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519791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28486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4309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1541665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1416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3/19/2026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67328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3/19/2026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713277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942501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067413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F5958230-946D-4D46-9C14-6FF29D6C0EE0}" type="datetimeFigureOut">
              <a:rPr lang="en-US" smtClean="0"/>
              <a:pPr/>
              <a:t>3/19/2026</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62E7C5F3-DE09-4734-A0C6-8207B53D8542}" type="slidenum">
              <a:rPr lang="en-US" smtClean="0"/>
              <a:pPr/>
              <a:t>‹#›</a:t>
            </a:fld>
            <a:endParaRPr lang="en-US"/>
          </a:p>
        </p:txBody>
      </p:sp>
    </p:spTree>
    <p:extLst>
      <p:ext uri="{BB962C8B-B14F-4D97-AF65-F5344CB8AC3E}">
        <p14:creationId xmlns:p14="http://schemas.microsoft.com/office/powerpoint/2010/main" val="100995783"/>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5932170" y="4323845"/>
            <a:ext cx="2297429" cy="365125"/>
          </a:xfrm>
        </p:spPr>
        <p:txBody>
          <a:bodyPr/>
          <a:lstStyle/>
          <a:p>
            <a:fld id="{F5958230-946D-4D46-9C14-6FF29D6C0EE0}" type="datetimeFigureOut">
              <a:rPr lang="en-US" smtClean="0"/>
              <a:pPr/>
              <a:t>3/19/2026</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62E7C5F3-DE09-4734-A0C6-8207B53D8542}" type="slidenum">
              <a:rPr lang="en-US" smtClean="0"/>
              <a:pPr/>
              <a:t>‹#›</a:t>
            </a:fld>
            <a:endParaRPr lang="en-US"/>
          </a:p>
        </p:txBody>
      </p:sp>
    </p:spTree>
    <p:extLst>
      <p:ext uri="{BB962C8B-B14F-4D97-AF65-F5344CB8AC3E}">
        <p14:creationId xmlns:p14="http://schemas.microsoft.com/office/powerpoint/2010/main" val="83036484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6027F-7875-4030-9381-8BD8C4F21935}" type="datetimeFigureOut">
              <a:rPr lang="en-US" dirty="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696857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958230-946D-4D46-9C14-6FF29D6C0EE0}" type="datetimeFigureOut">
              <a:rPr lang="en-US" smtClean="0"/>
              <a:pPr/>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7C5F3-DE09-4734-A0C6-8207B53D8542}" type="slidenum">
              <a:rPr lang="en-US" smtClean="0"/>
              <a:pPr/>
              <a:t>‹#›</a:t>
            </a:fld>
            <a:endParaRPr lang="en-US"/>
          </a:p>
        </p:txBody>
      </p:sp>
    </p:spTree>
    <p:extLst>
      <p:ext uri="{BB962C8B-B14F-4D97-AF65-F5344CB8AC3E}">
        <p14:creationId xmlns:p14="http://schemas.microsoft.com/office/powerpoint/2010/main" val="1545878980"/>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F5958230-946D-4D46-9C14-6FF29D6C0EE0}" type="datetimeFigureOut">
              <a:rPr lang="en-US" smtClean="0"/>
              <a:pPr/>
              <a:t>3/19/2026</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62E7C5F3-DE09-4734-A0C6-8207B53D8542}" type="slidenum">
              <a:rPr lang="en-US" smtClean="0"/>
              <a:pPr/>
              <a:t>‹#›</a:t>
            </a:fld>
            <a:endParaRPr lang="en-US"/>
          </a:p>
        </p:txBody>
      </p:sp>
    </p:spTree>
    <p:extLst>
      <p:ext uri="{BB962C8B-B14F-4D97-AF65-F5344CB8AC3E}">
        <p14:creationId xmlns:p14="http://schemas.microsoft.com/office/powerpoint/2010/main" val="3690221382"/>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958230-946D-4D46-9C14-6FF29D6C0EE0}" type="datetimeFigureOut">
              <a:rPr lang="en-US" smtClean="0"/>
              <a:pPr/>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7C5F3-DE09-4734-A0C6-8207B53D8542}" type="slidenum">
              <a:rPr lang="en-US" smtClean="0"/>
              <a:pPr/>
              <a:t>‹#›</a:t>
            </a:fld>
            <a:endParaRPr lang="en-US"/>
          </a:p>
        </p:txBody>
      </p:sp>
    </p:spTree>
    <p:extLst>
      <p:ext uri="{BB962C8B-B14F-4D97-AF65-F5344CB8AC3E}">
        <p14:creationId xmlns:p14="http://schemas.microsoft.com/office/powerpoint/2010/main" val="259073207"/>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958230-946D-4D46-9C14-6FF29D6C0EE0}" type="datetimeFigureOut">
              <a:rPr lang="en-US" smtClean="0"/>
              <a:pPr/>
              <a:t>3/19/2026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E7C5F3-DE09-4734-A0C6-8207B53D8542}" type="slidenum">
              <a:rPr lang="en-US" smtClean="0"/>
              <a:pPr/>
              <a:t>‹#›</a:t>
            </a:fld>
            <a:endParaRPr lang="en-US"/>
          </a:p>
        </p:txBody>
      </p:sp>
    </p:spTree>
    <p:extLst>
      <p:ext uri="{BB962C8B-B14F-4D97-AF65-F5344CB8AC3E}">
        <p14:creationId xmlns:p14="http://schemas.microsoft.com/office/powerpoint/2010/main" val="3391710971"/>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958230-946D-4D46-9C14-6FF29D6C0EE0}" type="datetimeFigureOut">
              <a:rPr lang="en-US" smtClean="0"/>
              <a:pPr/>
              <a:t>3/19/2026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E7C5F3-DE09-4734-A0C6-8207B53D8542}" type="slidenum">
              <a:rPr lang="en-US" smtClean="0"/>
              <a:pPr/>
              <a:t>‹#›</a:t>
            </a:fld>
            <a:endParaRPr lang="en-US"/>
          </a:p>
        </p:txBody>
      </p:sp>
    </p:spTree>
    <p:extLst>
      <p:ext uri="{BB962C8B-B14F-4D97-AF65-F5344CB8AC3E}">
        <p14:creationId xmlns:p14="http://schemas.microsoft.com/office/powerpoint/2010/main" val="4130784232"/>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58230-946D-4D46-9C14-6FF29D6C0EE0}" type="datetimeFigureOut">
              <a:rPr lang="en-US" smtClean="0"/>
              <a:pPr/>
              <a:t>3/19/2026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E7C5F3-DE09-4734-A0C6-8207B53D8542}" type="slidenum">
              <a:rPr lang="en-US" smtClean="0"/>
              <a:pPr/>
              <a:t>‹#›</a:t>
            </a:fld>
            <a:endParaRPr lang="en-US"/>
          </a:p>
        </p:txBody>
      </p:sp>
    </p:spTree>
    <p:extLst>
      <p:ext uri="{BB962C8B-B14F-4D97-AF65-F5344CB8AC3E}">
        <p14:creationId xmlns:p14="http://schemas.microsoft.com/office/powerpoint/2010/main" val="3621272618"/>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958230-946D-4D46-9C14-6FF29D6C0EE0}" type="datetimeFigureOut">
              <a:rPr lang="en-US" smtClean="0"/>
              <a:pPr/>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7C5F3-DE09-4734-A0C6-8207B53D8542}" type="slidenum">
              <a:rPr lang="en-US" smtClean="0"/>
              <a:pPr/>
              <a:t>‹#›</a:t>
            </a:fld>
            <a:endParaRPr lang="en-US"/>
          </a:p>
        </p:txBody>
      </p:sp>
    </p:spTree>
    <p:extLst>
      <p:ext uri="{BB962C8B-B14F-4D97-AF65-F5344CB8AC3E}">
        <p14:creationId xmlns:p14="http://schemas.microsoft.com/office/powerpoint/2010/main" val="2900945135"/>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958230-946D-4D46-9C14-6FF29D6C0EE0}" type="datetimeFigureOut">
              <a:rPr lang="en-US" smtClean="0"/>
              <a:pPr/>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7C5F3-DE09-4734-A0C6-8207B53D8542}" type="slidenum">
              <a:rPr lang="en-US" smtClean="0"/>
              <a:pPr/>
              <a:t>‹#›</a:t>
            </a:fld>
            <a:endParaRPr lang="en-US"/>
          </a:p>
        </p:txBody>
      </p:sp>
    </p:spTree>
    <p:extLst>
      <p:ext uri="{BB962C8B-B14F-4D97-AF65-F5344CB8AC3E}">
        <p14:creationId xmlns:p14="http://schemas.microsoft.com/office/powerpoint/2010/main" val="3288314170"/>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958230-946D-4D46-9C14-6FF29D6C0EE0}" type="datetimeFigureOut">
              <a:rPr lang="en-US" smtClean="0"/>
              <a:pPr/>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7C5F3-DE09-4734-A0C6-8207B53D8542}" type="slidenum">
              <a:rPr lang="en-US" smtClean="0"/>
              <a:pPr/>
              <a:t>‹#›</a:t>
            </a:fld>
            <a:endParaRPr lang="en-US"/>
          </a:p>
        </p:txBody>
      </p:sp>
    </p:spTree>
    <p:extLst>
      <p:ext uri="{BB962C8B-B14F-4D97-AF65-F5344CB8AC3E}">
        <p14:creationId xmlns:p14="http://schemas.microsoft.com/office/powerpoint/2010/main" val="336657526"/>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F5958230-946D-4D46-9C14-6FF29D6C0EE0}" type="datetimeFigureOut">
              <a:rPr lang="en-US" smtClean="0"/>
              <a:pPr/>
              <a:t>3/19/2026</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62E7C5F3-DE09-4734-A0C6-8207B53D8542}" type="slidenum">
              <a:rPr lang="en-US" smtClean="0"/>
              <a:pPr/>
              <a:t>‹#›</a:t>
            </a:fld>
            <a:endParaRPr lang="en-US"/>
          </a:p>
        </p:txBody>
      </p:sp>
    </p:spTree>
    <p:extLst>
      <p:ext uri="{BB962C8B-B14F-4D97-AF65-F5344CB8AC3E}">
        <p14:creationId xmlns:p14="http://schemas.microsoft.com/office/powerpoint/2010/main" val="269801526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088338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F5958230-946D-4D46-9C14-6FF29D6C0EE0}" type="datetimeFigureOut">
              <a:rPr lang="en-US" smtClean="0"/>
              <a:pPr/>
              <a:t>3/19/2026</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62E7C5F3-DE09-4734-A0C6-8207B53D8542}"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333088643"/>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F5958230-946D-4D46-9C14-6FF29D6C0EE0}" type="datetimeFigureOut">
              <a:rPr lang="en-US" smtClean="0"/>
              <a:pPr/>
              <a:t>3/19/2026</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62E7C5F3-DE09-4734-A0C6-8207B53D8542}" type="slidenum">
              <a:rPr lang="en-US" smtClean="0"/>
              <a:pPr/>
              <a:t>‹#›</a:t>
            </a:fld>
            <a:endParaRPr lang="en-US"/>
          </a:p>
        </p:txBody>
      </p:sp>
    </p:spTree>
    <p:extLst>
      <p:ext uri="{BB962C8B-B14F-4D97-AF65-F5344CB8AC3E}">
        <p14:creationId xmlns:p14="http://schemas.microsoft.com/office/powerpoint/2010/main" val="3739147007"/>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5958230-946D-4D46-9C14-6FF29D6C0EE0}" type="datetimeFigureOut">
              <a:rPr lang="en-US" smtClean="0"/>
              <a:pPr/>
              <a:t>3/19/2026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E7C5F3-DE09-4734-A0C6-8207B53D8542}" type="slidenum">
              <a:rPr lang="en-US" smtClean="0"/>
              <a:pPr/>
              <a:t>‹#›</a:t>
            </a:fld>
            <a:endParaRPr lang="en-US"/>
          </a:p>
        </p:txBody>
      </p:sp>
    </p:spTree>
    <p:extLst>
      <p:ext uri="{BB962C8B-B14F-4D97-AF65-F5344CB8AC3E}">
        <p14:creationId xmlns:p14="http://schemas.microsoft.com/office/powerpoint/2010/main" val="665907431"/>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5958230-946D-4D46-9C14-6FF29D6C0EE0}" type="datetimeFigureOut">
              <a:rPr lang="en-US" smtClean="0"/>
              <a:pPr/>
              <a:t>3/19/2026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E7C5F3-DE09-4734-A0C6-8207B53D8542}" type="slidenum">
              <a:rPr lang="en-US" smtClean="0"/>
              <a:pPr/>
              <a:t>‹#›</a:t>
            </a:fld>
            <a:endParaRPr lang="en-US"/>
          </a:p>
        </p:txBody>
      </p:sp>
    </p:spTree>
    <p:extLst>
      <p:ext uri="{BB962C8B-B14F-4D97-AF65-F5344CB8AC3E}">
        <p14:creationId xmlns:p14="http://schemas.microsoft.com/office/powerpoint/2010/main" val="1884480031"/>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958230-946D-4D46-9C14-6FF29D6C0EE0}" type="datetimeFigureOut">
              <a:rPr lang="en-US" smtClean="0"/>
              <a:pPr/>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7C5F3-DE09-4734-A0C6-8207B53D8542}" type="slidenum">
              <a:rPr lang="en-US" smtClean="0"/>
              <a:pPr/>
              <a:t>‹#›</a:t>
            </a:fld>
            <a:endParaRPr lang="en-US"/>
          </a:p>
        </p:txBody>
      </p:sp>
    </p:spTree>
    <p:extLst>
      <p:ext uri="{BB962C8B-B14F-4D97-AF65-F5344CB8AC3E}">
        <p14:creationId xmlns:p14="http://schemas.microsoft.com/office/powerpoint/2010/main" val="954382989"/>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F5958230-946D-4D46-9C14-6FF29D6C0EE0}" type="datetimeFigureOut">
              <a:rPr lang="en-US" smtClean="0"/>
              <a:pPr/>
              <a:t>3/19/2026</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62E7C5F3-DE09-4734-A0C6-8207B53D8542}" type="slidenum">
              <a:rPr lang="en-US" smtClean="0"/>
              <a:pPr/>
              <a:t>‹#›</a:t>
            </a:fld>
            <a:endParaRPr lang="en-US"/>
          </a:p>
        </p:txBody>
      </p:sp>
    </p:spTree>
    <p:extLst>
      <p:ext uri="{BB962C8B-B14F-4D97-AF65-F5344CB8AC3E}">
        <p14:creationId xmlns:p14="http://schemas.microsoft.com/office/powerpoint/2010/main" val="411914503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19605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3/19/2026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110826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3/19/2026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5197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3/19/2026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677833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3/19/2026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130698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593486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3/19/2026</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852170890"/>
      </p:ext>
    </p:extLst>
  </p:cSld>
  <p:clrMap bg1="dk1" tx1="lt1" bg2="dk2" tx2="lt2" accent1="accent1" accent2="accent2" accent3="accent3" accent4="accent4" accent5="accent5" accent6="accent6" hlink="hlink" folHlink="folHlink"/>
  <p:sldLayoutIdLst>
    <p:sldLayoutId id="2147484686" r:id="rId1"/>
    <p:sldLayoutId id="2147484687" r:id="rId2"/>
    <p:sldLayoutId id="2147484688" r:id="rId3"/>
    <p:sldLayoutId id="2147484689" r:id="rId4"/>
    <p:sldLayoutId id="2147484690" r:id="rId5"/>
    <p:sldLayoutId id="2147484691" r:id="rId6"/>
    <p:sldLayoutId id="2147484692" r:id="rId7"/>
    <p:sldLayoutId id="2147484693" r:id="rId8"/>
    <p:sldLayoutId id="2147484694" r:id="rId9"/>
    <p:sldLayoutId id="2147484695" r:id="rId10"/>
    <p:sldLayoutId id="2147484696" r:id="rId11"/>
    <p:sldLayoutId id="2147484697" r:id="rId12"/>
    <p:sldLayoutId id="2147484698" r:id="rId13"/>
    <p:sldLayoutId id="2147484699" r:id="rId14"/>
    <p:sldLayoutId id="2147484700" r:id="rId15"/>
    <p:sldLayoutId id="2147484701" r:id="rId16"/>
    <p:sldLayoutId id="2147484702" r:id="rId17"/>
    <p:sldLayoutId id="2147484703"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5958230-946D-4D46-9C14-6FF29D6C0EE0}" type="datetimeFigureOut">
              <a:rPr lang="en-US" smtClean="0"/>
              <a:pPr/>
              <a:t>3/19/2026</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2E7C5F3-DE09-4734-A0C6-8207B53D8542}" type="slidenum">
              <a:rPr lang="en-US" smtClean="0"/>
              <a:pPr/>
              <a:t>‹#›</a:t>
            </a:fld>
            <a:endParaRPr lang="en-US"/>
          </a:p>
        </p:txBody>
      </p:sp>
    </p:spTree>
    <p:extLst>
      <p:ext uri="{BB962C8B-B14F-4D97-AF65-F5344CB8AC3E}">
        <p14:creationId xmlns:p14="http://schemas.microsoft.com/office/powerpoint/2010/main" val="2459450345"/>
      </p:ext>
    </p:extLst>
  </p:cSld>
  <p:clrMap bg1="dk1" tx1="lt1" bg2="dk2" tx2="lt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 id="2147484548" r:id="rId12"/>
    <p:sldLayoutId id="2147484549" r:id="rId13"/>
    <p:sldLayoutId id="2147484550" r:id="rId14"/>
    <p:sldLayoutId id="2147484551" r:id="rId15"/>
    <p:sldLayoutId id="2147484552" r:id="rId16"/>
    <p:sldLayoutId id="2147484553" r:id="rId17"/>
  </p:sldLayoutIdLst>
  <p:transition spd="slow">
    <p:wipe/>
  </p:transition>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tljazznotes.blogspot.com/2015/02/music-education-monday-jazz.html" TargetMode="External"/><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hyperlink" Target="https://creativecommons.org/licenses/by-nc-sa/3.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0.png"/><Relationship Id="rId7"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file:///C:\Users\jsimpson\Documents\grad_req-fi.pdf" TargetMode="External"/><Relationship Id="rId2" Type="http://schemas.openxmlformats.org/officeDocument/2006/relationships/hyperlink" Target="file:///C:\Users\jsimpson\Documents\grad_req_en.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972E5C-EB52-A093-71EA-EF0E3682D2B7}"/>
              </a:ext>
            </a:extLst>
          </p:cNvPr>
          <p:cNvSpPr>
            <a:spLocks noGrp="1"/>
          </p:cNvSpPr>
          <p:nvPr>
            <p:ph type="body" sz="half" idx="2"/>
          </p:nvPr>
        </p:nvSpPr>
        <p:spPr/>
        <p:txBody>
          <a:bodyPr>
            <a:normAutofit fontScale="92500"/>
          </a:bodyPr>
          <a:lstStyle/>
          <a:p>
            <a:pPr algn="ctr"/>
            <a:r>
              <a:rPr lang="en-US" sz="3200"/>
              <a:t>Swan Valley Regional Secondary School</a:t>
            </a:r>
          </a:p>
          <a:p>
            <a:pPr algn="ctr"/>
            <a:r>
              <a:rPr lang="en-US" sz="3200"/>
              <a:t>2026 - 2027 School Year</a:t>
            </a:r>
          </a:p>
        </p:txBody>
      </p:sp>
      <p:pic>
        <p:nvPicPr>
          <p:cNvPr id="4" name="Picture 4" descr="A picture containing text, sign&#10;&#10;Description automatically generated">
            <a:extLst>
              <a:ext uri="{FF2B5EF4-FFF2-40B4-BE49-F238E27FC236}">
                <a16:creationId xmlns:a16="http://schemas.microsoft.com/office/drawing/2014/main" id="{2D878498-8094-807C-EBEB-F1840E7DB8B4}"/>
              </a:ext>
            </a:extLst>
          </p:cNvPr>
          <p:cNvPicPr>
            <a:picLocks noChangeAspect="1"/>
          </p:cNvPicPr>
          <p:nvPr/>
        </p:nvPicPr>
        <p:blipFill>
          <a:blip r:embed="rId2"/>
          <a:stretch>
            <a:fillRect/>
          </a:stretch>
        </p:blipFill>
        <p:spPr>
          <a:xfrm>
            <a:off x="3277995" y="866544"/>
            <a:ext cx="2574071" cy="2560132"/>
          </a:xfrm>
          <a:prstGeom prst="rect">
            <a:avLst/>
          </a:prstGeom>
        </p:spPr>
      </p:pic>
    </p:spTree>
    <p:extLst>
      <p:ext uri="{BB962C8B-B14F-4D97-AF65-F5344CB8AC3E}">
        <p14:creationId xmlns:p14="http://schemas.microsoft.com/office/powerpoint/2010/main" val="124759143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9807-83F2-DF41-5078-0637B9A154E9}"/>
              </a:ext>
            </a:extLst>
          </p:cNvPr>
          <p:cNvSpPr>
            <a:spLocks noGrp="1"/>
          </p:cNvSpPr>
          <p:nvPr>
            <p:ph type="title"/>
          </p:nvPr>
        </p:nvSpPr>
        <p:spPr/>
        <p:txBody>
          <a:bodyPr/>
          <a:lstStyle/>
          <a:p>
            <a:r>
              <a:rPr lang="en-US"/>
              <a:t>Grade 9 Math options</a:t>
            </a:r>
          </a:p>
        </p:txBody>
      </p:sp>
      <p:sp>
        <p:nvSpPr>
          <p:cNvPr id="3" name="Text Placeholder 2">
            <a:extLst>
              <a:ext uri="{FF2B5EF4-FFF2-40B4-BE49-F238E27FC236}">
                <a16:creationId xmlns:a16="http://schemas.microsoft.com/office/drawing/2014/main" id="{747F136F-85D9-1966-2922-2DBCCDA9FD37}"/>
              </a:ext>
            </a:extLst>
          </p:cNvPr>
          <p:cNvSpPr>
            <a:spLocks noGrp="1"/>
          </p:cNvSpPr>
          <p:nvPr>
            <p:ph type="body" idx="1"/>
          </p:nvPr>
        </p:nvSpPr>
        <p:spPr>
          <a:xfrm>
            <a:off x="821279" y="1974716"/>
            <a:ext cx="3683659" cy="754217"/>
          </a:xfrm>
        </p:spPr>
        <p:txBody>
          <a:bodyPr>
            <a:normAutofit/>
          </a:bodyPr>
          <a:lstStyle/>
          <a:p>
            <a:r>
              <a:rPr lang="en-US" sz="2000"/>
              <a:t>110 Hour Math = 1 credit</a:t>
            </a:r>
          </a:p>
        </p:txBody>
      </p:sp>
      <p:sp>
        <p:nvSpPr>
          <p:cNvPr id="4" name="Content Placeholder 3">
            <a:extLst>
              <a:ext uri="{FF2B5EF4-FFF2-40B4-BE49-F238E27FC236}">
                <a16:creationId xmlns:a16="http://schemas.microsoft.com/office/drawing/2014/main" id="{77DA74A1-D381-566C-8090-D6E2002C752F}"/>
              </a:ext>
            </a:extLst>
          </p:cNvPr>
          <p:cNvSpPr>
            <a:spLocks noGrp="1"/>
          </p:cNvSpPr>
          <p:nvPr>
            <p:ph sz="half" idx="2"/>
          </p:nvPr>
        </p:nvSpPr>
        <p:spPr>
          <a:xfrm>
            <a:off x="827700" y="2913742"/>
            <a:ext cx="3298113" cy="3342596"/>
          </a:xfrm>
        </p:spPr>
        <p:txBody>
          <a:bodyPr vert="horz" lIns="91440" tIns="45720" rIns="91440" bIns="45720" rtlCol="0" anchor="t">
            <a:normAutofit fontScale="85000" lnSpcReduction="10000"/>
          </a:bodyPr>
          <a:lstStyle/>
          <a:p>
            <a:r>
              <a:rPr lang="en-CA">
                <a:ea typeface="+mn-lt"/>
                <a:cs typeface="+mn-lt"/>
              </a:rPr>
              <a:t>1 credit of math foundations</a:t>
            </a:r>
            <a:endParaRPr lang="en-US">
              <a:ea typeface="+mn-lt"/>
              <a:cs typeface="+mn-lt"/>
            </a:endParaRPr>
          </a:p>
          <a:p>
            <a:r>
              <a:rPr lang="en-CA">
                <a:ea typeface="+mn-lt"/>
                <a:cs typeface="+mn-lt"/>
              </a:rPr>
              <a:t>Meant for students who can work independently</a:t>
            </a:r>
            <a:endParaRPr lang="en-US">
              <a:ea typeface="+mn-lt"/>
              <a:cs typeface="+mn-lt"/>
            </a:endParaRPr>
          </a:p>
          <a:p>
            <a:r>
              <a:rPr lang="en-CA">
                <a:ea typeface="+mn-lt"/>
                <a:cs typeface="+mn-lt"/>
              </a:rPr>
              <a:t>Recommended for students who are usually able to easily complete assigned work within allotted class time.</a:t>
            </a:r>
            <a:endParaRPr lang="en-US">
              <a:ea typeface="+mn-lt"/>
              <a:cs typeface="+mn-lt"/>
            </a:endParaRPr>
          </a:p>
          <a:p>
            <a:r>
              <a:rPr lang="en-CA">
                <a:ea typeface="+mn-lt"/>
                <a:cs typeface="+mn-lt"/>
              </a:rPr>
              <a:t>If extra time at the end of course, enrichment preparation for Math: Introduction to Applied and Pre-Calculus Math</a:t>
            </a:r>
            <a:endParaRPr lang="en-US">
              <a:ea typeface="+mn-lt"/>
              <a:cs typeface="+mn-lt"/>
            </a:endParaRPr>
          </a:p>
          <a:p>
            <a:endParaRPr lang="en-US"/>
          </a:p>
        </p:txBody>
      </p:sp>
      <p:sp>
        <p:nvSpPr>
          <p:cNvPr id="5" name="Text Placeholder 4">
            <a:extLst>
              <a:ext uri="{FF2B5EF4-FFF2-40B4-BE49-F238E27FC236}">
                <a16:creationId xmlns:a16="http://schemas.microsoft.com/office/drawing/2014/main" id="{E70E911D-B482-3E13-F575-AE97EF6E9212}"/>
              </a:ext>
            </a:extLst>
          </p:cNvPr>
          <p:cNvSpPr>
            <a:spLocks noGrp="1"/>
          </p:cNvSpPr>
          <p:nvPr>
            <p:ph type="body" sz="quarter" idx="3"/>
          </p:nvPr>
        </p:nvSpPr>
        <p:spPr>
          <a:xfrm>
            <a:off x="4757506" y="1905022"/>
            <a:ext cx="3680621" cy="823912"/>
          </a:xfrm>
        </p:spPr>
        <p:txBody>
          <a:bodyPr>
            <a:normAutofit/>
          </a:bodyPr>
          <a:lstStyle/>
          <a:p>
            <a:r>
              <a:rPr lang="en-US" sz="2000"/>
              <a:t>220 Hour Math = 2 credits</a:t>
            </a:r>
          </a:p>
        </p:txBody>
      </p:sp>
      <p:sp>
        <p:nvSpPr>
          <p:cNvPr id="6" name="Content Placeholder 5">
            <a:extLst>
              <a:ext uri="{FF2B5EF4-FFF2-40B4-BE49-F238E27FC236}">
                <a16:creationId xmlns:a16="http://schemas.microsoft.com/office/drawing/2014/main" id="{691E6037-585B-641B-8202-F8C114255571}"/>
              </a:ext>
            </a:extLst>
          </p:cNvPr>
          <p:cNvSpPr>
            <a:spLocks noGrp="1"/>
          </p:cNvSpPr>
          <p:nvPr>
            <p:ph sz="quarter" idx="4"/>
          </p:nvPr>
        </p:nvSpPr>
        <p:spPr>
          <a:xfrm>
            <a:off x="4873558" y="2913742"/>
            <a:ext cx="3442742" cy="3342596"/>
          </a:xfrm>
        </p:spPr>
        <p:txBody>
          <a:bodyPr vert="horz" lIns="91440" tIns="45720" rIns="91440" bIns="45720" rtlCol="0" anchor="t">
            <a:normAutofit fontScale="85000" lnSpcReduction="10000"/>
          </a:bodyPr>
          <a:lstStyle/>
          <a:p>
            <a:r>
              <a:rPr lang="en-CA">
                <a:ea typeface="+mn-lt"/>
                <a:cs typeface="+mn-lt"/>
              </a:rPr>
              <a:t>Possibility of 2 credits of math foundations</a:t>
            </a:r>
            <a:endParaRPr lang="en-US">
              <a:ea typeface="+mn-lt"/>
              <a:cs typeface="+mn-lt"/>
            </a:endParaRPr>
          </a:p>
          <a:p>
            <a:r>
              <a:rPr lang="en-CA">
                <a:ea typeface="+mn-lt"/>
                <a:cs typeface="+mn-lt"/>
              </a:rPr>
              <a:t>Twice the teacher contact time (70 minutes/day)</a:t>
            </a:r>
            <a:endParaRPr lang="en-US">
              <a:ea typeface="+mn-lt"/>
              <a:cs typeface="+mn-lt"/>
            </a:endParaRPr>
          </a:p>
          <a:p>
            <a:r>
              <a:rPr lang="en-CA">
                <a:ea typeface="+mn-lt"/>
                <a:cs typeface="+mn-lt"/>
              </a:rPr>
              <a:t>Ideal for students who need more support from their teacher to successfully complete assigned work</a:t>
            </a:r>
            <a:endParaRPr lang="en-US">
              <a:ea typeface="+mn-lt"/>
              <a:cs typeface="+mn-lt"/>
            </a:endParaRPr>
          </a:p>
          <a:p>
            <a:r>
              <a:rPr lang="en-CA">
                <a:ea typeface="+mn-lt"/>
                <a:cs typeface="+mn-lt"/>
              </a:rPr>
              <a:t>Opportunities for remediation as needed.</a:t>
            </a:r>
            <a:endParaRPr lang="en-US">
              <a:ea typeface="+mn-lt"/>
              <a:cs typeface="+mn-lt"/>
            </a:endParaRPr>
          </a:p>
          <a:p>
            <a:endParaRPr lang="en-US"/>
          </a:p>
        </p:txBody>
      </p:sp>
    </p:spTree>
    <p:extLst>
      <p:ext uri="{BB962C8B-B14F-4D97-AF65-F5344CB8AC3E}">
        <p14:creationId xmlns:p14="http://schemas.microsoft.com/office/powerpoint/2010/main" val="347851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14C6A-FC52-453B-A9E1-8DB53C7F9982}"/>
              </a:ext>
            </a:extLst>
          </p:cNvPr>
          <p:cNvSpPr>
            <a:spLocks noGrp="1"/>
          </p:cNvSpPr>
          <p:nvPr>
            <p:ph type="title"/>
          </p:nvPr>
        </p:nvSpPr>
        <p:spPr>
          <a:xfrm>
            <a:off x="604646" y="804672"/>
            <a:ext cx="2641019" cy="5248656"/>
          </a:xfrm>
        </p:spPr>
        <p:txBody>
          <a:bodyPr vert="horz" lIns="91440" tIns="45720" rIns="45720" bIns="45720" rtlCol="0" anchor="ctr">
            <a:normAutofit/>
            <a:scene3d>
              <a:camera prst="orthographicFront"/>
              <a:lightRig rig="threePt" dir="t">
                <a:rot lat="0" lon="0" rev="4800000"/>
              </a:lightRig>
            </a:scene3d>
            <a:sp3d prstMaterial="matte">
              <a:bevelT w="50800" h="10160"/>
            </a:sp3d>
          </a:bodyPr>
          <a:lstStyle/>
          <a:p>
            <a:pPr algn="ctr"/>
            <a:r>
              <a:rPr lang="en-US" sz="3900">
                <a:cs typeface="Calibri"/>
              </a:rPr>
              <a:t>French Immersion Grade 9 Math Options</a:t>
            </a:r>
            <a:endParaRPr lang="en-US" sz="3900"/>
          </a:p>
        </p:txBody>
      </p:sp>
      <p:sp>
        <p:nvSpPr>
          <p:cNvPr id="3" name="Content Placeholder 2">
            <a:extLst>
              <a:ext uri="{FF2B5EF4-FFF2-40B4-BE49-F238E27FC236}">
                <a16:creationId xmlns:a16="http://schemas.microsoft.com/office/drawing/2014/main" id="{1FD9EE65-6A0C-483C-8EB9-284041EF6D97}"/>
              </a:ext>
            </a:extLst>
          </p:cNvPr>
          <p:cNvSpPr>
            <a:spLocks noGrp="1"/>
          </p:cNvSpPr>
          <p:nvPr>
            <p:ph idx="1"/>
          </p:nvPr>
        </p:nvSpPr>
        <p:spPr>
          <a:xfrm>
            <a:off x="3731895" y="804671"/>
            <a:ext cx="4799948" cy="5248657"/>
          </a:xfrm>
        </p:spPr>
        <p:txBody>
          <a:bodyPr vert="horz" lIns="54864" tIns="91440" rIns="91440" bIns="45720" rtlCol="0" anchor="ctr">
            <a:normAutofit/>
          </a:bodyPr>
          <a:lstStyle/>
          <a:p>
            <a:pPr marL="118745" indent="0">
              <a:buNone/>
            </a:pPr>
            <a:r>
              <a:rPr lang="en-US"/>
              <a:t>Students who are taking their French Immersion Diploma need to take at least 4 courses in French. One of their courses can be the French Immersion Math, however this course is a 1 credit option only.  </a:t>
            </a:r>
          </a:p>
          <a:p>
            <a:pPr marL="118745" indent="0">
              <a:buNone/>
            </a:pPr>
            <a:r>
              <a:rPr lang="en-US"/>
              <a:t>Should FI diploma students choose to take their math in English, they have the option of doing either the 220-hour (2 credit) math or the 110-hour (1 credit) math and they will need to select another elective in French to make up the 4 Grade 9 French courses as required for the diploma program.</a:t>
            </a:r>
          </a:p>
        </p:txBody>
      </p:sp>
    </p:spTree>
    <p:extLst>
      <p:ext uri="{BB962C8B-B14F-4D97-AF65-F5344CB8AC3E}">
        <p14:creationId xmlns:p14="http://schemas.microsoft.com/office/powerpoint/2010/main" val="340752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9">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FC198B3-825D-4DE1-B118-586370076E79}"/>
              </a:ext>
            </a:extLst>
          </p:cNvPr>
          <p:cNvSpPr>
            <a:spLocks noGrp="1"/>
          </p:cNvSpPr>
          <p:nvPr>
            <p:ph type="title"/>
          </p:nvPr>
        </p:nvSpPr>
        <p:spPr>
          <a:xfrm>
            <a:off x="486697" y="629267"/>
            <a:ext cx="6939116" cy="1016654"/>
          </a:xfrm>
        </p:spPr>
        <p:txBody>
          <a:bodyPr>
            <a:normAutofit/>
          </a:bodyPr>
          <a:lstStyle/>
          <a:p>
            <a:pPr>
              <a:lnSpc>
                <a:spcPct val="90000"/>
              </a:lnSpc>
            </a:pPr>
            <a:r>
              <a:rPr lang="en-CA" sz="3300">
                <a:solidFill>
                  <a:srgbClr val="EBEBEB"/>
                </a:solidFill>
              </a:rPr>
              <a:t>Frequently asked questions about math options….</a:t>
            </a:r>
            <a:endParaRPr lang="en-US" sz="3300">
              <a:solidFill>
                <a:srgbClr val="EBEBEB"/>
              </a:solidFill>
            </a:endParaRPr>
          </a:p>
        </p:txBody>
      </p:sp>
      <p:sp>
        <p:nvSpPr>
          <p:cNvPr id="25" name="Rectangle 13">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15">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C2E56084-1680-73BC-75A5-E1B364C0C488}"/>
              </a:ext>
            </a:extLst>
          </p:cNvPr>
          <p:cNvGraphicFramePr>
            <a:graphicFrameLocks noGrp="1"/>
          </p:cNvGraphicFramePr>
          <p:nvPr>
            <p:ph idx="1"/>
            <p:extLst>
              <p:ext uri="{D42A27DB-BD31-4B8C-83A1-F6EECF244321}">
                <p14:modId xmlns:p14="http://schemas.microsoft.com/office/powerpoint/2010/main" val="3479732752"/>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97148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8E71-0294-4133-A75C-58BFBAFB3C9E}"/>
              </a:ext>
            </a:extLst>
          </p:cNvPr>
          <p:cNvSpPr>
            <a:spLocks noGrp="1"/>
          </p:cNvSpPr>
          <p:nvPr>
            <p:ph type="title"/>
          </p:nvPr>
        </p:nvSpPr>
        <p:spPr/>
        <p:txBody>
          <a:bodyPr vert="horz" lIns="91440" tIns="45720" rIns="45720" bIns="45720" rtlCol="0" anchor="ctr">
            <a:normAutofit/>
            <a:scene3d>
              <a:camera prst="orthographicFront"/>
              <a:lightRig rig="threePt" dir="t">
                <a:rot lat="0" lon="0" rev="4800000"/>
              </a:lightRig>
            </a:scene3d>
            <a:sp3d prstMaterial="matte">
              <a:bevelT w="50800" h="10160"/>
            </a:sp3d>
          </a:bodyPr>
          <a:lstStyle/>
          <a:p>
            <a:r>
              <a:rPr lang="en-US">
                <a:cs typeface="Calibri"/>
              </a:rPr>
              <a:t>French Immersion Diploma Program</a:t>
            </a:r>
            <a:endParaRPr lang="en-US"/>
          </a:p>
        </p:txBody>
      </p:sp>
      <p:sp>
        <p:nvSpPr>
          <p:cNvPr id="3" name="Content Placeholder 2">
            <a:extLst>
              <a:ext uri="{FF2B5EF4-FFF2-40B4-BE49-F238E27FC236}">
                <a16:creationId xmlns:a16="http://schemas.microsoft.com/office/drawing/2014/main" id="{689EDD62-C40D-4627-A979-396937780174}"/>
              </a:ext>
            </a:extLst>
          </p:cNvPr>
          <p:cNvSpPr>
            <a:spLocks noGrp="1"/>
          </p:cNvSpPr>
          <p:nvPr>
            <p:ph idx="1"/>
          </p:nvPr>
        </p:nvSpPr>
        <p:spPr/>
        <p:txBody>
          <a:bodyPr vert="horz" lIns="54864" tIns="91440" rIns="91440" bIns="45720" rtlCol="0" anchor="t">
            <a:normAutofit/>
          </a:bodyPr>
          <a:lstStyle/>
          <a:p>
            <a:pPr marL="118745" indent="0">
              <a:buNone/>
            </a:pPr>
            <a:r>
              <a:rPr lang="en-US"/>
              <a:t>The French Immersion Diploma is available to all French Immersion students.  Students enrolled in the French Immersion Diploma program will receive some courses with the </a:t>
            </a:r>
            <a:r>
              <a:rPr lang="en-US" err="1"/>
              <a:t>Collabaunord</a:t>
            </a:r>
            <a:r>
              <a:rPr lang="en-US"/>
              <a:t> Consortium; some of which will either be delivered in a classroom or through the video conference system. Students must earn at least 15 credits from courses taught in French to meet the requirements of the French Immersion Diploma.</a:t>
            </a:r>
          </a:p>
        </p:txBody>
      </p:sp>
    </p:spTree>
    <p:extLst>
      <p:ext uri="{BB962C8B-B14F-4D97-AF65-F5344CB8AC3E}">
        <p14:creationId xmlns:p14="http://schemas.microsoft.com/office/powerpoint/2010/main" val="294573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41E58-AEFB-493C-8F68-15C5732EB7F3}"/>
              </a:ext>
            </a:extLst>
          </p:cNvPr>
          <p:cNvSpPr>
            <a:spLocks noGrp="1"/>
          </p:cNvSpPr>
          <p:nvPr>
            <p:ph type="title"/>
          </p:nvPr>
        </p:nvSpPr>
        <p:spPr/>
        <p:txBody>
          <a:bodyPr vert="horz" lIns="91440" tIns="45720" rIns="45720" bIns="45720" rtlCol="0" anchor="ctr">
            <a:normAutofit fontScale="90000"/>
            <a:scene3d>
              <a:camera prst="orthographicFront"/>
              <a:lightRig rig="threePt" dir="t">
                <a:rot lat="0" lon="0" rev="4800000"/>
              </a:lightRig>
            </a:scene3d>
            <a:sp3d prstMaterial="matte">
              <a:bevelT w="50800" h="10160"/>
            </a:sp3d>
          </a:bodyPr>
          <a:lstStyle/>
          <a:p>
            <a:r>
              <a:rPr lang="en-US">
                <a:cs typeface="Calibri"/>
              </a:rPr>
              <a:t>Compulsory Grade 9 Courses for French Immersion Diploma</a:t>
            </a:r>
            <a:endParaRPr lang="en-US"/>
          </a:p>
        </p:txBody>
      </p:sp>
      <p:sp>
        <p:nvSpPr>
          <p:cNvPr id="3" name="Content Placeholder 2">
            <a:extLst>
              <a:ext uri="{FF2B5EF4-FFF2-40B4-BE49-F238E27FC236}">
                <a16:creationId xmlns:a16="http://schemas.microsoft.com/office/drawing/2014/main" id="{DA3871F4-596E-4694-BF6E-3A814428B595}"/>
              </a:ext>
            </a:extLst>
          </p:cNvPr>
          <p:cNvSpPr>
            <a:spLocks noGrp="1"/>
          </p:cNvSpPr>
          <p:nvPr>
            <p:ph idx="1"/>
          </p:nvPr>
        </p:nvSpPr>
        <p:spPr/>
        <p:txBody>
          <a:bodyPr vert="horz" lIns="54864" tIns="91440" rIns="91440" bIns="45720" rtlCol="0" anchor="t">
            <a:normAutofit/>
          </a:bodyPr>
          <a:lstStyle/>
          <a:p>
            <a:pPr marL="118745" indent="0">
              <a:buNone/>
            </a:pPr>
            <a:r>
              <a:rPr lang="en-US" b="1"/>
              <a:t>In Grade 9, French Immersion Diploma students need to take 4 FI credits.  Here are their options:</a:t>
            </a:r>
          </a:p>
          <a:p>
            <a:pPr marL="118745" indent="0">
              <a:buNone/>
            </a:pPr>
            <a:r>
              <a:rPr lang="en-US"/>
              <a:t>1. </a:t>
            </a:r>
            <a:r>
              <a:rPr lang="en-US" err="1"/>
              <a:t>Francais</a:t>
            </a:r>
          </a:p>
          <a:p>
            <a:pPr marL="118745" indent="0">
              <a:buNone/>
            </a:pPr>
            <a:r>
              <a:rPr lang="en-US"/>
              <a:t>2. </a:t>
            </a:r>
            <a:r>
              <a:rPr lang="en-US" err="1"/>
              <a:t>Mathematiques</a:t>
            </a:r>
          </a:p>
          <a:p>
            <a:pPr marL="118745" indent="0">
              <a:buNone/>
            </a:pPr>
            <a:r>
              <a:rPr lang="en-US"/>
              <a:t>3. Sciences De La Nature 10F/20F</a:t>
            </a:r>
          </a:p>
          <a:p>
            <a:pPr marL="118745" indent="0">
              <a:buNone/>
            </a:pPr>
            <a:r>
              <a:rPr lang="en-US"/>
              <a:t>4. Le Canada Dans le Monde </a:t>
            </a:r>
            <a:r>
              <a:rPr lang="en-US" err="1"/>
              <a:t>Contemporian</a:t>
            </a:r>
            <a:r>
              <a:rPr lang="en-US"/>
              <a:t> 10F/Les </a:t>
            </a:r>
            <a:r>
              <a:rPr lang="en-US" err="1"/>
              <a:t>enjeux</a:t>
            </a:r>
            <a:r>
              <a:rPr lang="en-US"/>
              <a:t> </a:t>
            </a:r>
            <a:r>
              <a:rPr lang="en-US" err="1"/>
              <a:t>geographiques</a:t>
            </a:r>
            <a:r>
              <a:rPr lang="en-US"/>
              <a:t> du </a:t>
            </a:r>
            <a:r>
              <a:rPr lang="en-US" err="1"/>
              <a:t>XXIe</a:t>
            </a:r>
            <a:r>
              <a:rPr lang="en-US"/>
              <a:t> siècle 20F</a:t>
            </a:r>
          </a:p>
          <a:p>
            <a:pPr marL="118745" indent="0">
              <a:buNone/>
            </a:pPr>
            <a:r>
              <a:rPr lang="en-US"/>
              <a:t>*some students may choose to take an elective such as Vie – Travail Exploration as an additional FI credit or to replace </a:t>
            </a:r>
            <a:r>
              <a:rPr lang="en-US" err="1"/>
              <a:t>Mathematiques</a:t>
            </a:r>
            <a:r>
              <a:rPr lang="en-US"/>
              <a:t>.</a:t>
            </a:r>
          </a:p>
        </p:txBody>
      </p:sp>
    </p:spTree>
    <p:extLst>
      <p:ext uri="{BB962C8B-B14F-4D97-AF65-F5344CB8AC3E}">
        <p14:creationId xmlns:p14="http://schemas.microsoft.com/office/powerpoint/2010/main" val="235520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DC479-D606-4F53-9296-36D0F25345AF}"/>
              </a:ext>
            </a:extLst>
          </p:cNvPr>
          <p:cNvSpPr>
            <a:spLocks noGrp="1"/>
          </p:cNvSpPr>
          <p:nvPr>
            <p:ph type="title"/>
          </p:nvPr>
        </p:nvSpPr>
        <p:spPr/>
        <p:txBody>
          <a:bodyPr vert="horz" lIns="91440" tIns="45720" rIns="45720" bIns="45720" rtlCol="0" anchor="ctr">
            <a:noAutofit/>
            <a:scene3d>
              <a:camera prst="orthographicFront"/>
              <a:lightRig rig="threePt" dir="t">
                <a:rot lat="0" lon="0" rev="4800000"/>
              </a:lightRig>
            </a:scene3d>
            <a:sp3d prstMaterial="matte">
              <a:bevelT w="50800" h="10160"/>
            </a:sp3d>
          </a:bodyPr>
          <a:lstStyle/>
          <a:p>
            <a:r>
              <a:rPr lang="en-US" sz="3600">
                <a:cs typeface="Calibri"/>
              </a:rPr>
              <a:t>French Immersion Certificate Program</a:t>
            </a:r>
            <a:br>
              <a:rPr lang="en-US" sz="3600">
                <a:cs typeface="Calibri"/>
              </a:rPr>
            </a:br>
            <a:endParaRPr lang="en-US"/>
          </a:p>
        </p:txBody>
      </p:sp>
      <p:sp>
        <p:nvSpPr>
          <p:cNvPr id="3" name="Content Placeholder 2">
            <a:extLst>
              <a:ext uri="{FF2B5EF4-FFF2-40B4-BE49-F238E27FC236}">
                <a16:creationId xmlns:a16="http://schemas.microsoft.com/office/drawing/2014/main" id="{9D0E5AE5-9EC5-41A5-835E-02DE20884E65}"/>
              </a:ext>
            </a:extLst>
          </p:cNvPr>
          <p:cNvSpPr>
            <a:spLocks noGrp="1"/>
          </p:cNvSpPr>
          <p:nvPr>
            <p:ph idx="1"/>
          </p:nvPr>
        </p:nvSpPr>
        <p:spPr/>
        <p:txBody>
          <a:bodyPr vert="horz" lIns="54864" tIns="91440" rIns="91440" bIns="45720" rtlCol="0" anchor="t">
            <a:normAutofit/>
          </a:bodyPr>
          <a:lstStyle/>
          <a:p>
            <a:pPr marL="118745" indent="0">
              <a:buNone/>
            </a:pPr>
            <a:r>
              <a:rPr lang="en-US"/>
              <a:t>The French Immersion Certificate Program is also an option for French Immersion students.  Students who choose the French Immersion Certificate program must successfully complete between 7 and 14 credits in French. </a:t>
            </a:r>
          </a:p>
          <a:p>
            <a:pPr marL="118745" indent="0">
              <a:buNone/>
            </a:pPr>
            <a:r>
              <a:rPr lang="en-US"/>
              <a:t>Most students who choose this option will select 2 French Immersion courses per year, usually in Grade 9 it is </a:t>
            </a:r>
            <a:r>
              <a:rPr lang="en-US" err="1"/>
              <a:t>Francais</a:t>
            </a:r>
            <a:r>
              <a:rPr lang="en-US"/>
              <a:t> and 1 other.</a:t>
            </a:r>
          </a:p>
        </p:txBody>
      </p:sp>
    </p:spTree>
    <p:extLst>
      <p:ext uri="{BB962C8B-B14F-4D97-AF65-F5344CB8AC3E}">
        <p14:creationId xmlns:p14="http://schemas.microsoft.com/office/powerpoint/2010/main" val="369503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0BFE-D47A-4A86-F941-D15EBB8EA1B4}"/>
              </a:ext>
            </a:extLst>
          </p:cNvPr>
          <p:cNvSpPr>
            <a:spLocks noGrp="1"/>
          </p:cNvSpPr>
          <p:nvPr>
            <p:ph type="ctrTitle"/>
          </p:nvPr>
        </p:nvSpPr>
        <p:spPr/>
        <p:txBody>
          <a:bodyPr/>
          <a:lstStyle/>
          <a:p>
            <a:r>
              <a:rPr lang="en-CA"/>
              <a:t>Electives…</a:t>
            </a:r>
            <a:br>
              <a:rPr lang="en-CA"/>
            </a:br>
            <a:endParaRPr lang="en-US"/>
          </a:p>
        </p:txBody>
      </p:sp>
    </p:spTree>
    <p:extLst>
      <p:ext uri="{BB962C8B-B14F-4D97-AF65-F5344CB8AC3E}">
        <p14:creationId xmlns:p14="http://schemas.microsoft.com/office/powerpoint/2010/main" val="181393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6716A39A-29A0-40B8-E334-F9621A161FF2}"/>
              </a:ext>
            </a:extLst>
          </p:cNvPr>
          <p:cNvSpPr>
            <a:spLocks noGrp="1"/>
          </p:cNvSpPr>
          <p:nvPr>
            <p:ph type="title"/>
          </p:nvPr>
        </p:nvSpPr>
        <p:spPr>
          <a:xfrm>
            <a:off x="827484" y="452718"/>
            <a:ext cx="6710641" cy="1400530"/>
          </a:xfrm>
        </p:spPr>
        <p:txBody>
          <a:bodyPr anchor="ctr">
            <a:normAutofit/>
          </a:bodyPr>
          <a:lstStyle/>
          <a:p>
            <a:r>
              <a:rPr lang="en-US">
                <a:solidFill>
                  <a:srgbClr val="FFFFFF"/>
                </a:solidFill>
              </a:rPr>
              <a:t>What are electives?</a:t>
            </a:r>
          </a:p>
        </p:txBody>
      </p:sp>
      <p:sp>
        <p:nvSpPr>
          <p:cNvPr id="17" name="Content Placeholder 2">
            <a:extLst>
              <a:ext uri="{FF2B5EF4-FFF2-40B4-BE49-F238E27FC236}">
                <a16:creationId xmlns:a16="http://schemas.microsoft.com/office/drawing/2014/main" id="{554A0441-3D68-B319-EF35-32CFF205D9FE}"/>
              </a:ext>
            </a:extLst>
          </p:cNvPr>
          <p:cNvSpPr>
            <a:spLocks noGrp="1"/>
          </p:cNvSpPr>
          <p:nvPr>
            <p:ph idx="1"/>
          </p:nvPr>
        </p:nvSpPr>
        <p:spPr>
          <a:xfrm>
            <a:off x="827484" y="2763520"/>
            <a:ext cx="6709905" cy="3484879"/>
          </a:xfrm>
        </p:spPr>
        <p:txBody>
          <a:bodyPr vert="horz" lIns="91440" tIns="45720" rIns="91440" bIns="45720" rtlCol="0">
            <a:normAutofit/>
          </a:bodyPr>
          <a:lstStyle/>
          <a:p>
            <a:pPr>
              <a:lnSpc>
                <a:spcPct val="90000"/>
              </a:lnSpc>
            </a:pPr>
            <a:r>
              <a:rPr lang="en-US" sz="1700"/>
              <a:t>Electives are the interest-based courses that you get to pick based on your interests.</a:t>
            </a:r>
          </a:p>
          <a:p>
            <a:pPr>
              <a:lnSpc>
                <a:spcPct val="90000"/>
              </a:lnSpc>
            </a:pPr>
            <a:r>
              <a:rPr lang="en-US" sz="1700"/>
              <a:t>Some of our electives are full credit while others are cluster credits. They will start at the beginning of the semester and end when the semester ends.</a:t>
            </a:r>
          </a:p>
          <a:p>
            <a:pPr>
              <a:lnSpc>
                <a:spcPct val="90000"/>
              </a:lnSpc>
            </a:pPr>
            <a:r>
              <a:rPr lang="en-US" sz="1700"/>
              <a:t>The cluster courses are made up of courses from 4 different areas . </a:t>
            </a:r>
          </a:p>
          <a:p>
            <a:pPr>
              <a:lnSpc>
                <a:spcPct val="90000"/>
              </a:lnSpc>
            </a:pPr>
            <a:r>
              <a:rPr lang="en-US" sz="1700"/>
              <a:t>Some of our elective areas can lead to apprenticeship accreditation, if you find an area you enjoy and would like more information contact one of our Guidance Counsellors.</a:t>
            </a:r>
          </a:p>
          <a:p>
            <a:pPr>
              <a:lnSpc>
                <a:spcPct val="90000"/>
              </a:lnSpc>
            </a:pPr>
            <a:endParaRPr lang="en-US" sz="1700"/>
          </a:p>
        </p:txBody>
      </p:sp>
    </p:spTree>
    <p:extLst>
      <p:ext uri="{BB962C8B-B14F-4D97-AF65-F5344CB8AC3E}">
        <p14:creationId xmlns:p14="http://schemas.microsoft.com/office/powerpoint/2010/main" val="385157997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16BCA-70BA-BDEA-B785-FB92661E7C0F}"/>
              </a:ext>
            </a:extLst>
          </p:cNvPr>
          <p:cNvSpPr>
            <a:spLocks noGrp="1"/>
          </p:cNvSpPr>
          <p:nvPr>
            <p:ph type="title"/>
          </p:nvPr>
        </p:nvSpPr>
        <p:spPr/>
        <p:txBody>
          <a:bodyPr/>
          <a:lstStyle/>
          <a:p>
            <a:r>
              <a:rPr lang="en-CA"/>
              <a:t>Cluster A: Creative Arts</a:t>
            </a:r>
            <a:endParaRPr lang="en-US"/>
          </a:p>
        </p:txBody>
      </p:sp>
      <p:sp>
        <p:nvSpPr>
          <p:cNvPr id="3" name="Content Placeholder 2">
            <a:extLst>
              <a:ext uri="{FF2B5EF4-FFF2-40B4-BE49-F238E27FC236}">
                <a16:creationId xmlns:a16="http://schemas.microsoft.com/office/drawing/2014/main" id="{23500DF7-E720-60B2-B48A-29D4BDFDAE58}"/>
              </a:ext>
            </a:extLst>
          </p:cNvPr>
          <p:cNvSpPr>
            <a:spLocks noGrp="1"/>
          </p:cNvSpPr>
          <p:nvPr>
            <p:ph idx="1"/>
          </p:nvPr>
        </p:nvSpPr>
        <p:spPr/>
        <p:txBody>
          <a:bodyPr/>
          <a:lstStyle/>
          <a:p>
            <a:pPr marL="0" indent="0">
              <a:buNone/>
            </a:pPr>
            <a:r>
              <a:rPr lang="en-CA" dirty="0"/>
              <a:t>This course will focus students on a variety of fine arts that will allow an exploration of ways to express and engage in the arts. </a:t>
            </a:r>
          </a:p>
          <a:p>
            <a:pPr marL="0" indent="0">
              <a:buNone/>
            </a:pPr>
            <a:endParaRPr lang="en-CA" dirty="0"/>
          </a:p>
          <a:p>
            <a:pPr marL="0" indent="0">
              <a:buNone/>
            </a:pPr>
            <a:r>
              <a:rPr lang="en-CA" dirty="0"/>
              <a:t>Students will spend approximately 5 weeks in each area.  </a:t>
            </a:r>
          </a:p>
          <a:p>
            <a:pPr marL="0" indent="0">
              <a:buNone/>
            </a:pPr>
            <a:endParaRPr lang="en-CA" dirty="0"/>
          </a:p>
          <a:p>
            <a:pPr marL="0" indent="0">
              <a:buNone/>
            </a:pPr>
            <a:r>
              <a:rPr lang="en-CA" b="1" dirty="0"/>
              <a:t>Areas of focus</a:t>
            </a:r>
            <a:r>
              <a:rPr lang="en-CA" dirty="0"/>
              <a:t>: Drama, Motion Picture Arts, Performing Arts and Visual Arts</a:t>
            </a:r>
          </a:p>
          <a:p>
            <a:endParaRPr lang="en-US" dirty="0"/>
          </a:p>
        </p:txBody>
      </p:sp>
    </p:spTree>
    <p:extLst>
      <p:ext uri="{BB962C8B-B14F-4D97-AF65-F5344CB8AC3E}">
        <p14:creationId xmlns:p14="http://schemas.microsoft.com/office/powerpoint/2010/main" val="4004388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A0EE9-A131-7111-3533-FBF74A1B6048}"/>
              </a:ext>
            </a:extLst>
          </p:cNvPr>
          <p:cNvSpPr>
            <a:spLocks noGrp="1"/>
          </p:cNvSpPr>
          <p:nvPr>
            <p:ph type="title"/>
          </p:nvPr>
        </p:nvSpPr>
        <p:spPr/>
        <p:txBody>
          <a:bodyPr/>
          <a:lstStyle/>
          <a:p>
            <a:r>
              <a:rPr lang="en-CA"/>
              <a:t>Cluster B: Heavy Industrial</a:t>
            </a:r>
            <a:endParaRPr lang="en-US"/>
          </a:p>
        </p:txBody>
      </p:sp>
      <p:sp>
        <p:nvSpPr>
          <p:cNvPr id="3" name="Content Placeholder 2">
            <a:extLst>
              <a:ext uri="{FF2B5EF4-FFF2-40B4-BE49-F238E27FC236}">
                <a16:creationId xmlns:a16="http://schemas.microsoft.com/office/drawing/2014/main" id="{AB4A212C-CF3D-51AC-6EFF-068C051AB56F}"/>
              </a:ext>
            </a:extLst>
          </p:cNvPr>
          <p:cNvSpPr>
            <a:spLocks noGrp="1"/>
          </p:cNvSpPr>
          <p:nvPr>
            <p:ph idx="1"/>
          </p:nvPr>
        </p:nvSpPr>
        <p:spPr/>
        <p:txBody>
          <a:bodyPr/>
          <a:lstStyle/>
          <a:p>
            <a:pPr marL="0" indent="0">
              <a:buNone/>
            </a:pPr>
            <a:r>
              <a:rPr lang="en-CA" dirty="0"/>
              <a:t>This course will focus students on a variety of heavy industrial shop skills as well as linking these vocational areas to finances and business. </a:t>
            </a:r>
          </a:p>
          <a:p>
            <a:pPr marL="0" indent="0">
              <a:buNone/>
            </a:pPr>
            <a:endParaRPr lang="en-CA" dirty="0"/>
          </a:p>
          <a:p>
            <a:pPr marL="0" indent="0">
              <a:buNone/>
            </a:pPr>
            <a:r>
              <a:rPr lang="en-CA" dirty="0"/>
              <a:t>Students will spend approximately 5 weeks in each area.  </a:t>
            </a:r>
          </a:p>
          <a:p>
            <a:pPr marL="0" indent="0">
              <a:buNone/>
            </a:pPr>
            <a:endParaRPr lang="en-CA" dirty="0"/>
          </a:p>
          <a:p>
            <a:pPr marL="0" indent="0">
              <a:buNone/>
            </a:pPr>
            <a:r>
              <a:rPr lang="en-CA" b="1" dirty="0"/>
              <a:t>Areas of focus</a:t>
            </a:r>
            <a:r>
              <a:rPr lang="en-CA" dirty="0"/>
              <a:t>: Automotive, Business, Heavy Duty and Welding</a:t>
            </a:r>
          </a:p>
          <a:p>
            <a:endParaRPr lang="en-US" dirty="0"/>
          </a:p>
        </p:txBody>
      </p:sp>
    </p:spTree>
    <p:extLst>
      <p:ext uri="{BB962C8B-B14F-4D97-AF65-F5344CB8AC3E}">
        <p14:creationId xmlns:p14="http://schemas.microsoft.com/office/powerpoint/2010/main" val="1796907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3C48DAC8-1121-E700-41E8-06C77DD2D75C}"/>
              </a:ext>
            </a:extLst>
          </p:cNvPr>
          <p:cNvSpPr>
            <a:spLocks noGrp="1"/>
          </p:cNvSpPr>
          <p:nvPr>
            <p:ph type="title"/>
          </p:nvPr>
        </p:nvSpPr>
        <p:spPr>
          <a:xfrm>
            <a:off x="604646" y="804672"/>
            <a:ext cx="2641019" cy="5248656"/>
          </a:xfrm>
        </p:spPr>
        <p:txBody>
          <a:bodyPr anchor="ctr">
            <a:normAutofit/>
          </a:bodyPr>
          <a:lstStyle/>
          <a:p>
            <a:pPr algn="ctr"/>
            <a:r>
              <a:rPr lang="en-US"/>
              <a:t>Agenda</a:t>
            </a:r>
          </a:p>
        </p:txBody>
      </p:sp>
      <p:sp>
        <p:nvSpPr>
          <p:cNvPr id="3" name="Content Placeholder 2">
            <a:extLst>
              <a:ext uri="{FF2B5EF4-FFF2-40B4-BE49-F238E27FC236}">
                <a16:creationId xmlns:a16="http://schemas.microsoft.com/office/drawing/2014/main" id="{7AC072F8-B016-0A98-4A5B-F60A86D5953F}"/>
              </a:ext>
            </a:extLst>
          </p:cNvPr>
          <p:cNvSpPr>
            <a:spLocks noGrp="1"/>
          </p:cNvSpPr>
          <p:nvPr>
            <p:ph idx="1"/>
          </p:nvPr>
        </p:nvSpPr>
        <p:spPr>
          <a:xfrm>
            <a:off x="3731895" y="804671"/>
            <a:ext cx="4799948" cy="5248657"/>
          </a:xfrm>
        </p:spPr>
        <p:txBody>
          <a:bodyPr vert="horz" lIns="91440" tIns="45720" rIns="91440" bIns="45720" rtlCol="0" anchor="ctr">
            <a:normAutofit/>
          </a:bodyPr>
          <a:lstStyle/>
          <a:p>
            <a:pPr marL="0" indent="0">
              <a:lnSpc>
                <a:spcPct val="90000"/>
              </a:lnSpc>
              <a:buNone/>
            </a:pPr>
            <a:r>
              <a:rPr lang="en-US" sz="1400"/>
              <a:t>General Information about SVRSS</a:t>
            </a:r>
          </a:p>
          <a:p>
            <a:pPr marL="0" indent="0">
              <a:lnSpc>
                <a:spcPct val="90000"/>
              </a:lnSpc>
              <a:buNone/>
            </a:pPr>
            <a:r>
              <a:rPr lang="en-US" sz="1400"/>
              <a:t> Administration Personnel</a:t>
            </a:r>
          </a:p>
          <a:p>
            <a:pPr marL="0" indent="0">
              <a:lnSpc>
                <a:spcPct val="90000"/>
              </a:lnSpc>
              <a:buNone/>
            </a:pPr>
            <a:r>
              <a:rPr lang="en-US" sz="1400"/>
              <a:t> Beliefs</a:t>
            </a:r>
          </a:p>
          <a:p>
            <a:pPr marL="0" indent="0">
              <a:lnSpc>
                <a:spcPct val="90000"/>
              </a:lnSpc>
              <a:buNone/>
            </a:pPr>
            <a:r>
              <a:rPr lang="en-US" sz="1400"/>
              <a:t> Student Supports</a:t>
            </a:r>
          </a:p>
          <a:p>
            <a:pPr marL="0" indent="0">
              <a:lnSpc>
                <a:spcPct val="90000"/>
              </a:lnSpc>
              <a:buNone/>
            </a:pPr>
            <a:r>
              <a:rPr lang="en-US" sz="1400"/>
              <a:t>Grade 9 Compulsory Courses</a:t>
            </a:r>
          </a:p>
          <a:p>
            <a:pPr marL="0" indent="0">
              <a:lnSpc>
                <a:spcPct val="90000"/>
              </a:lnSpc>
              <a:buNone/>
            </a:pPr>
            <a:r>
              <a:rPr lang="en-US" sz="1400"/>
              <a:t>Grade 9 Elective Courses</a:t>
            </a:r>
          </a:p>
          <a:p>
            <a:pPr marL="0" indent="0">
              <a:lnSpc>
                <a:spcPct val="90000"/>
              </a:lnSpc>
              <a:buNone/>
            </a:pPr>
            <a:r>
              <a:rPr lang="en-US" sz="1400"/>
              <a:t>SVRSS Overview</a:t>
            </a:r>
          </a:p>
          <a:p>
            <a:pPr marL="0" indent="0">
              <a:lnSpc>
                <a:spcPct val="90000"/>
              </a:lnSpc>
              <a:buNone/>
            </a:pPr>
            <a:r>
              <a:rPr lang="en-US" sz="1400"/>
              <a:t> Bell Schedule</a:t>
            </a:r>
          </a:p>
          <a:p>
            <a:pPr marL="0" indent="0">
              <a:lnSpc>
                <a:spcPct val="90000"/>
              </a:lnSpc>
              <a:buNone/>
            </a:pPr>
            <a:r>
              <a:rPr lang="en-US" sz="1400"/>
              <a:t> Semester System</a:t>
            </a:r>
          </a:p>
          <a:p>
            <a:pPr marL="0" indent="0">
              <a:lnSpc>
                <a:spcPct val="90000"/>
              </a:lnSpc>
              <a:buNone/>
            </a:pPr>
            <a:r>
              <a:rPr lang="en-US" sz="1400"/>
              <a:t> Credit System</a:t>
            </a:r>
          </a:p>
          <a:p>
            <a:pPr marL="0" indent="0">
              <a:lnSpc>
                <a:spcPct val="90000"/>
              </a:lnSpc>
              <a:buNone/>
            </a:pPr>
            <a:r>
              <a:rPr lang="en-US" sz="1400"/>
              <a:t> Fees</a:t>
            </a:r>
          </a:p>
          <a:p>
            <a:pPr marL="0" indent="0">
              <a:lnSpc>
                <a:spcPct val="90000"/>
              </a:lnSpc>
              <a:buNone/>
            </a:pPr>
            <a:r>
              <a:rPr lang="en-US" sz="1400"/>
              <a:t> RTI/TAG</a:t>
            </a:r>
          </a:p>
          <a:p>
            <a:pPr marL="0" indent="0">
              <a:lnSpc>
                <a:spcPct val="90000"/>
              </a:lnSpc>
              <a:buNone/>
            </a:pPr>
            <a:r>
              <a:rPr lang="en-US" sz="1400"/>
              <a:t> Communication Methods</a:t>
            </a:r>
          </a:p>
          <a:p>
            <a:pPr marL="0" indent="0">
              <a:lnSpc>
                <a:spcPct val="90000"/>
              </a:lnSpc>
              <a:buNone/>
            </a:pPr>
            <a:r>
              <a:rPr lang="en-US" sz="1400"/>
              <a:t> Attendance expectations</a:t>
            </a:r>
          </a:p>
          <a:p>
            <a:pPr marL="0" indent="0">
              <a:lnSpc>
                <a:spcPct val="90000"/>
              </a:lnSpc>
              <a:buNone/>
            </a:pPr>
            <a:r>
              <a:rPr lang="en-US" sz="1400"/>
              <a:t> Extra-curricular activities</a:t>
            </a:r>
          </a:p>
          <a:p>
            <a:pPr marL="0" indent="0">
              <a:lnSpc>
                <a:spcPct val="90000"/>
              </a:lnSpc>
              <a:buNone/>
            </a:pPr>
            <a:r>
              <a:rPr lang="en-US" sz="1400"/>
              <a:t>Feel free to tour the school and speak with instructors</a:t>
            </a:r>
          </a:p>
        </p:txBody>
      </p:sp>
    </p:spTree>
    <p:extLst>
      <p:ext uri="{BB962C8B-B14F-4D97-AF65-F5344CB8AC3E}">
        <p14:creationId xmlns:p14="http://schemas.microsoft.com/office/powerpoint/2010/main" val="1323757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96C97-75E8-F5A3-388D-57754D38E765}"/>
              </a:ext>
            </a:extLst>
          </p:cNvPr>
          <p:cNvSpPr>
            <a:spLocks noGrp="1"/>
          </p:cNvSpPr>
          <p:nvPr>
            <p:ph type="title"/>
          </p:nvPr>
        </p:nvSpPr>
        <p:spPr/>
        <p:txBody>
          <a:bodyPr/>
          <a:lstStyle/>
          <a:p>
            <a:r>
              <a:rPr lang="en-CA"/>
              <a:t>Cluster C: Light Industrial</a:t>
            </a:r>
            <a:endParaRPr lang="en-US"/>
          </a:p>
        </p:txBody>
      </p:sp>
      <p:sp>
        <p:nvSpPr>
          <p:cNvPr id="3" name="Content Placeholder 2">
            <a:extLst>
              <a:ext uri="{FF2B5EF4-FFF2-40B4-BE49-F238E27FC236}">
                <a16:creationId xmlns:a16="http://schemas.microsoft.com/office/drawing/2014/main" id="{8A65321C-B884-561D-747E-1B12AD8D9449}"/>
              </a:ext>
            </a:extLst>
          </p:cNvPr>
          <p:cNvSpPr>
            <a:spLocks noGrp="1"/>
          </p:cNvSpPr>
          <p:nvPr>
            <p:ph idx="1"/>
          </p:nvPr>
        </p:nvSpPr>
        <p:spPr/>
        <p:txBody>
          <a:bodyPr>
            <a:normAutofit/>
          </a:bodyPr>
          <a:lstStyle/>
          <a:p>
            <a:pPr marL="0" indent="0">
              <a:buNone/>
            </a:pPr>
            <a:r>
              <a:rPr lang="en-CA" dirty="0"/>
              <a:t>This course will focus students on personal wellness, through exploration of communication methods, our environment, nutrition and other personal skills. </a:t>
            </a:r>
          </a:p>
          <a:p>
            <a:pPr marL="0" indent="0">
              <a:buNone/>
            </a:pPr>
            <a:endParaRPr lang="en-CA" dirty="0"/>
          </a:p>
          <a:p>
            <a:pPr marL="0" indent="0">
              <a:buNone/>
            </a:pPr>
            <a:r>
              <a:rPr lang="en-CA" dirty="0"/>
              <a:t>Students will spend approximately 5 weeks in each area.  </a:t>
            </a:r>
          </a:p>
          <a:p>
            <a:pPr marL="0" indent="0">
              <a:buNone/>
            </a:pPr>
            <a:endParaRPr lang="en-CA" dirty="0"/>
          </a:p>
          <a:p>
            <a:pPr marL="0" indent="0">
              <a:buNone/>
            </a:pPr>
            <a:r>
              <a:rPr lang="en-CA" b="1" dirty="0"/>
              <a:t>Areas of focus</a:t>
            </a:r>
            <a:r>
              <a:rPr lang="en-CA" dirty="0"/>
              <a:t>: Culinary Arts, Environmental Management,  Graphic Communication and Human Ecology</a:t>
            </a:r>
          </a:p>
          <a:p>
            <a:endParaRPr lang="en-US" dirty="0"/>
          </a:p>
        </p:txBody>
      </p:sp>
    </p:spTree>
    <p:extLst>
      <p:ext uri="{BB962C8B-B14F-4D97-AF65-F5344CB8AC3E}">
        <p14:creationId xmlns:p14="http://schemas.microsoft.com/office/powerpoint/2010/main" val="1883438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BEBF8-2DE6-4E4F-B178-9F0E9D7117F0}"/>
              </a:ext>
            </a:extLst>
          </p:cNvPr>
          <p:cNvSpPr>
            <a:spLocks noGrp="1"/>
          </p:cNvSpPr>
          <p:nvPr>
            <p:ph type="title"/>
          </p:nvPr>
        </p:nvSpPr>
        <p:spPr>
          <a:xfrm>
            <a:off x="486697" y="629266"/>
            <a:ext cx="3596612" cy="1641987"/>
          </a:xfrm>
        </p:spPr>
        <p:txBody>
          <a:bodyPr>
            <a:normAutofit/>
          </a:bodyPr>
          <a:lstStyle/>
          <a:p>
            <a:r>
              <a:rPr lang="en-CA" sz="3900"/>
              <a:t>Fine Arts: Concert Band</a:t>
            </a:r>
          </a:p>
        </p:txBody>
      </p:sp>
      <p:pic>
        <p:nvPicPr>
          <p:cNvPr id="2054" name="Picture 6" descr="May be an image of 13 people and people smiling">
            <a:extLst>
              <a:ext uri="{FF2B5EF4-FFF2-40B4-BE49-F238E27FC236}">
                <a16:creationId xmlns:a16="http://schemas.microsoft.com/office/drawing/2014/main" id="{C742DD30-320B-4E0E-AF6F-7351A670733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776" r="12737"/>
          <a:stretch/>
        </p:blipFill>
        <p:spPr bwMode="auto">
          <a:xfrm>
            <a:off x="4570807" y="609601"/>
            <a:ext cx="4087417"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2063" name="Rectangle 2062">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58" name="Content Placeholder 2057">
            <a:extLst>
              <a:ext uri="{FF2B5EF4-FFF2-40B4-BE49-F238E27FC236}">
                <a16:creationId xmlns:a16="http://schemas.microsoft.com/office/drawing/2014/main" id="{043B7019-D3A8-D12C-C31C-AE98F81913CD}"/>
              </a:ext>
            </a:extLst>
          </p:cNvPr>
          <p:cNvSpPr>
            <a:spLocks noGrp="1"/>
          </p:cNvSpPr>
          <p:nvPr>
            <p:ph idx="1"/>
          </p:nvPr>
        </p:nvSpPr>
        <p:spPr>
          <a:xfrm>
            <a:off x="485775" y="2438401"/>
            <a:ext cx="3597942" cy="3809998"/>
          </a:xfrm>
        </p:spPr>
        <p:txBody>
          <a:bodyPr vert="horz" lIns="91440" tIns="45720" rIns="91440" bIns="45720" rtlCol="0">
            <a:normAutofit/>
          </a:bodyPr>
          <a:lstStyle/>
          <a:p>
            <a:pPr marL="0" indent="0">
              <a:lnSpc>
                <a:spcPct val="90000"/>
              </a:lnSpc>
              <a:buNone/>
            </a:pPr>
            <a:r>
              <a:rPr lang="en-US" sz="1700">
                <a:ea typeface="+mn-lt"/>
                <a:cs typeface="+mn-lt"/>
              </a:rPr>
              <a:t>This emphasis of this course is the performance of various musical styles and forms in a large ensemble setting. Members of the band program continue to develop their instrumental musicianship through the repertoire studied in class as well as opportunities to reflect and connect music to various times, places, and groups. Workshops, concerts, tours, and festivals are an intrinsic part of the band program.</a:t>
            </a:r>
            <a:endParaRPr lang="en-US" sz="1700"/>
          </a:p>
        </p:txBody>
      </p:sp>
    </p:spTree>
    <p:extLst>
      <p:ext uri="{BB962C8B-B14F-4D97-AF65-F5344CB8AC3E}">
        <p14:creationId xmlns:p14="http://schemas.microsoft.com/office/powerpoint/2010/main" val="359168776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6759" y="6096000"/>
            <a:ext cx="745300" cy="762000"/>
          </a:xfrm>
          <a:prstGeom prst="rect">
            <a:avLst/>
          </a:prstGeom>
        </p:spPr>
      </p:pic>
      <p:sp>
        <p:nvSpPr>
          <p:cNvPr id="21" name="Rectangle 20">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AA00CA8-B645-B7CA-E612-E95DBA1932C6}"/>
              </a:ext>
            </a:extLst>
          </p:cNvPr>
          <p:cNvSpPr>
            <a:spLocks noGrp="1"/>
          </p:cNvSpPr>
          <p:nvPr>
            <p:ph type="title"/>
          </p:nvPr>
        </p:nvSpPr>
        <p:spPr>
          <a:xfrm>
            <a:off x="486697" y="629267"/>
            <a:ext cx="6939116" cy="1016654"/>
          </a:xfrm>
        </p:spPr>
        <p:txBody>
          <a:bodyPr vert="horz" lIns="91440" tIns="45720" rIns="91440" bIns="45720" rtlCol="0" anchor="t">
            <a:normAutofit/>
          </a:bodyPr>
          <a:lstStyle/>
          <a:p>
            <a:r>
              <a:rPr lang="en-US" sz="4200"/>
              <a:t>Fine Arts: Jazz Band </a:t>
            </a:r>
          </a:p>
        </p:txBody>
      </p:sp>
      <p:sp>
        <p:nvSpPr>
          <p:cNvPr id="25" name="Rectangle 24">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sp>
        <p:nvSpPr>
          <p:cNvPr id="4" name="Text Placeholder 3">
            <a:extLst>
              <a:ext uri="{FF2B5EF4-FFF2-40B4-BE49-F238E27FC236}">
                <a16:creationId xmlns:a16="http://schemas.microsoft.com/office/drawing/2014/main" id="{FAF4FCA7-4A77-7C0C-039B-19EF21D98E67}"/>
              </a:ext>
            </a:extLst>
          </p:cNvPr>
          <p:cNvSpPr>
            <a:spLocks noGrp="1"/>
          </p:cNvSpPr>
          <p:nvPr>
            <p:ph type="body" sz="half" idx="2"/>
          </p:nvPr>
        </p:nvSpPr>
        <p:spPr>
          <a:xfrm>
            <a:off x="486698" y="2548281"/>
            <a:ext cx="3841954" cy="3658689"/>
          </a:xfrm>
        </p:spPr>
        <p:txBody>
          <a:bodyPr vert="horz" lIns="91440" tIns="45720" rIns="91440" bIns="45720" rtlCol="0" anchor="t">
            <a:normAutofit/>
          </a:bodyPr>
          <a:lstStyle/>
          <a:p>
            <a:r>
              <a:rPr lang="en-US" sz="2000">
                <a:solidFill>
                  <a:schemeClr val="bg1"/>
                </a:solidFill>
              </a:rPr>
              <a:t>Students learn to perform various styles of jazz music such as blues, swing, Latin and rock through rehearsal, listening and jazz history. </a:t>
            </a:r>
          </a:p>
          <a:p>
            <a:r>
              <a:rPr lang="en-US" sz="2000">
                <a:solidFill>
                  <a:schemeClr val="bg1"/>
                </a:solidFill>
              </a:rPr>
              <a:t>This class is performance focused, and all members are required to participate in a variety workshops, concerts, tours and festivals.</a:t>
            </a:r>
          </a:p>
        </p:txBody>
      </p:sp>
      <p:pic>
        <p:nvPicPr>
          <p:cNvPr id="5" name="Picture Placeholder 4" descr="A group of people playing instruments&#10;&#10;Description automatically generated">
            <a:extLst>
              <a:ext uri="{FF2B5EF4-FFF2-40B4-BE49-F238E27FC236}">
                <a16:creationId xmlns:a16="http://schemas.microsoft.com/office/drawing/2014/main" id="{6DF1F7D4-383A-C535-C71F-8584EF395543}"/>
              </a:ext>
            </a:extLst>
          </p:cNvPr>
          <p:cNvPicPr>
            <a:picLocks noGrp="1" noChangeAspect="1"/>
          </p:cNvPicPr>
          <p:nvPr>
            <p:ph type="pic" idx="1"/>
          </p:nvPr>
        </p:nvPicPr>
        <p:blipFill rotWithShape="1">
          <a:blip r:embed="rId7">
            <a:extLst>
              <a:ext uri="{837473B0-CC2E-450A-ABE3-18F120FF3D39}">
                <a1611:picAttrSrcUrl xmlns:a1611="http://schemas.microsoft.com/office/drawing/2016/11/main" r:id="rId8"/>
              </a:ext>
            </a:extLst>
          </a:blip>
          <a:srcRect l="12598" r="12601" b="3"/>
          <a:stretch/>
        </p:blipFill>
        <p:spPr>
          <a:xfrm>
            <a:off x="4787091" y="2548281"/>
            <a:ext cx="3652411" cy="3662018"/>
          </a:xfrm>
          <a:prstGeom prst="rect">
            <a:avLst/>
          </a:prstGeom>
          <a:effectLst/>
        </p:spPr>
      </p:pic>
      <p:sp>
        <p:nvSpPr>
          <p:cNvPr id="6" name="TextBox 5">
            <a:extLst>
              <a:ext uri="{FF2B5EF4-FFF2-40B4-BE49-F238E27FC236}">
                <a16:creationId xmlns:a16="http://schemas.microsoft.com/office/drawing/2014/main" id="{7EC41CC9-64DC-8815-F1B0-840933D17700}"/>
              </a:ext>
            </a:extLst>
          </p:cNvPr>
          <p:cNvSpPr txBox="1"/>
          <p:nvPr/>
        </p:nvSpPr>
        <p:spPr>
          <a:xfrm>
            <a:off x="5568203" y="6010244"/>
            <a:ext cx="287129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20195430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1B74387-C671-3EAE-CE54-29F7266D7B0E}"/>
              </a:ext>
            </a:extLst>
          </p:cNvPr>
          <p:cNvSpPr>
            <a:spLocks noGrp="1"/>
          </p:cNvSpPr>
          <p:nvPr>
            <p:ph type="title"/>
          </p:nvPr>
        </p:nvSpPr>
        <p:spPr>
          <a:xfrm>
            <a:off x="486697" y="629266"/>
            <a:ext cx="3596612" cy="1641987"/>
          </a:xfrm>
        </p:spPr>
        <p:txBody>
          <a:bodyPr vert="horz" lIns="91440" tIns="45720" rIns="91440" bIns="45720" rtlCol="0" anchor="t">
            <a:normAutofit/>
          </a:bodyPr>
          <a:lstStyle/>
          <a:p>
            <a:r>
              <a:rPr lang="en-US" sz="4200"/>
              <a:t>Fine Arts: Strings</a:t>
            </a:r>
          </a:p>
        </p:txBody>
      </p:sp>
      <p:pic>
        <p:nvPicPr>
          <p:cNvPr id="5" name="Picture Placeholder 4" descr="Free stock photo of bowed string instrument, cello, cello bow">
            <a:extLst>
              <a:ext uri="{FF2B5EF4-FFF2-40B4-BE49-F238E27FC236}">
                <a16:creationId xmlns:a16="http://schemas.microsoft.com/office/drawing/2014/main" id="{A89DB7DD-E4AD-B686-9FD2-8DBADD03C670}"/>
              </a:ext>
            </a:extLst>
          </p:cNvPr>
          <p:cNvPicPr>
            <a:picLocks noGrp="1" noChangeAspect="1"/>
          </p:cNvPicPr>
          <p:nvPr>
            <p:ph type="pic" idx="1"/>
          </p:nvPr>
        </p:nvPicPr>
        <p:blipFill rotWithShape="1">
          <a:blip r:embed="rId7"/>
          <a:srcRect l="12261" r="49864"/>
          <a:stretch/>
        </p:blipFill>
        <p:spPr>
          <a:xfrm>
            <a:off x="4570807" y="609601"/>
            <a:ext cx="4087417" cy="5638797"/>
          </a:xfrm>
          <a:prstGeom prst="rect">
            <a:avLst/>
          </a:prstGeom>
          <a:effectLst>
            <a:outerShdw blurRad="50800" dist="38100" dir="5400000" algn="t" rotWithShape="0">
              <a:prstClr val="black">
                <a:alpha val="43000"/>
              </a:prstClr>
            </a:outerShdw>
          </a:effectLst>
        </p:spPr>
      </p:pic>
      <p:sp>
        <p:nvSpPr>
          <p:cNvPr id="22" name="Rectangle 21">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 Placeholder 3">
            <a:extLst>
              <a:ext uri="{FF2B5EF4-FFF2-40B4-BE49-F238E27FC236}">
                <a16:creationId xmlns:a16="http://schemas.microsoft.com/office/drawing/2014/main" id="{3844A801-EEC5-A56B-FA95-0174E26F0CCA}"/>
              </a:ext>
            </a:extLst>
          </p:cNvPr>
          <p:cNvSpPr>
            <a:spLocks noGrp="1"/>
          </p:cNvSpPr>
          <p:nvPr>
            <p:ph type="body" sz="half" idx="2"/>
          </p:nvPr>
        </p:nvSpPr>
        <p:spPr>
          <a:xfrm>
            <a:off x="485775" y="2438401"/>
            <a:ext cx="3597942" cy="3809998"/>
          </a:xfrm>
        </p:spPr>
        <p:txBody>
          <a:bodyPr vert="horz" lIns="91440" tIns="45720" rIns="91440" bIns="45720" rtlCol="0" anchor="t">
            <a:normAutofit/>
          </a:bodyPr>
          <a:lstStyle/>
          <a:p>
            <a:pPr>
              <a:buClr>
                <a:schemeClr val="bg2">
                  <a:lumMod val="40000"/>
                  <a:lumOff val="60000"/>
                </a:schemeClr>
              </a:buClr>
            </a:pPr>
            <a:r>
              <a:rPr lang="en-US" sz="2000"/>
              <a:t>This is an introduction course to a stringed instrument. Students do not need to have any experience in playing, nor reading music. The learner will develop skills to produce music on their selected stringed instrument such as guitar, violin/fiddle and so on.</a:t>
            </a:r>
          </a:p>
        </p:txBody>
      </p:sp>
    </p:spTree>
    <p:extLst>
      <p:ext uri="{BB962C8B-B14F-4D97-AF65-F5344CB8AC3E}">
        <p14:creationId xmlns:p14="http://schemas.microsoft.com/office/powerpoint/2010/main" val="306623306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563B3-124D-43DC-B1BA-184805AD28BE}"/>
              </a:ext>
            </a:extLst>
          </p:cNvPr>
          <p:cNvSpPr>
            <a:spLocks noGrp="1"/>
          </p:cNvSpPr>
          <p:nvPr>
            <p:ph type="title"/>
          </p:nvPr>
        </p:nvSpPr>
        <p:spPr>
          <a:xfrm>
            <a:off x="486697" y="629266"/>
            <a:ext cx="4212163" cy="1622321"/>
          </a:xfrm>
        </p:spPr>
        <p:txBody>
          <a:bodyPr>
            <a:normAutofit/>
          </a:bodyPr>
          <a:lstStyle/>
          <a:p>
            <a:pPr>
              <a:lnSpc>
                <a:spcPct val="90000"/>
              </a:lnSpc>
            </a:pPr>
            <a:r>
              <a:rPr lang="en-CA" sz="2600"/>
              <a:t>Languages</a:t>
            </a:r>
            <a:br>
              <a:rPr lang="en-CA" sz="2600"/>
            </a:br>
            <a:r>
              <a:rPr lang="en-CA" sz="2600"/>
              <a:t>French:  Communication and Culture</a:t>
            </a:r>
            <a:endParaRPr lang="en-US" sz="2600"/>
          </a:p>
        </p:txBody>
      </p:sp>
      <p:sp>
        <p:nvSpPr>
          <p:cNvPr id="8" name="Content Placeholder 7">
            <a:extLst>
              <a:ext uri="{FF2B5EF4-FFF2-40B4-BE49-F238E27FC236}">
                <a16:creationId xmlns:a16="http://schemas.microsoft.com/office/drawing/2014/main" id="{6CB3EC38-91B9-9DB1-FBB5-75312A84970F}"/>
              </a:ext>
            </a:extLst>
          </p:cNvPr>
          <p:cNvSpPr>
            <a:spLocks noGrp="1"/>
          </p:cNvSpPr>
          <p:nvPr>
            <p:ph idx="1"/>
          </p:nvPr>
        </p:nvSpPr>
        <p:spPr>
          <a:xfrm>
            <a:off x="486698" y="2438400"/>
            <a:ext cx="4212162" cy="3785419"/>
          </a:xfrm>
        </p:spPr>
        <p:txBody>
          <a:bodyPr vert="horz" lIns="91440" tIns="45720" rIns="91440" bIns="45720" rtlCol="0">
            <a:normAutofit/>
          </a:bodyPr>
          <a:lstStyle/>
          <a:p>
            <a:pPr>
              <a:lnSpc>
                <a:spcPct val="90000"/>
              </a:lnSpc>
            </a:pPr>
            <a:r>
              <a:rPr lang="en-US" sz="1600"/>
              <a:t>The goal of this course is to give students the opportunity to acquire the necessary language skills to communicate in French.</a:t>
            </a:r>
          </a:p>
          <a:p>
            <a:pPr>
              <a:lnSpc>
                <a:spcPct val="90000"/>
              </a:lnSpc>
            </a:pPr>
            <a:r>
              <a:rPr lang="en-US" sz="1600"/>
              <a:t>Students will learn to express themselves orally and engage in conversation in a variety of situations.</a:t>
            </a:r>
          </a:p>
          <a:p>
            <a:pPr>
              <a:lnSpc>
                <a:spcPct val="90000"/>
              </a:lnSpc>
            </a:pPr>
            <a:r>
              <a:rPr lang="en-US" sz="1600"/>
              <a:t>The majority of the semester is spent reviewing and mastering basic skills, through oral communication, reading and writing, and discovering aspects of francophone cultures.</a:t>
            </a:r>
          </a:p>
          <a:p>
            <a:pPr>
              <a:lnSpc>
                <a:spcPct val="90000"/>
              </a:lnSpc>
            </a:pPr>
            <a:r>
              <a:rPr lang="en-US" sz="1600"/>
              <a:t>Course instruction provided in English, building French Language Skills.</a:t>
            </a:r>
          </a:p>
          <a:p>
            <a:pPr marL="0" indent="0">
              <a:lnSpc>
                <a:spcPct val="90000"/>
              </a:lnSpc>
              <a:buNone/>
            </a:pPr>
            <a:endParaRPr lang="en-US" sz="1600"/>
          </a:p>
          <a:p>
            <a:pPr>
              <a:lnSpc>
                <a:spcPct val="90000"/>
              </a:lnSpc>
            </a:pPr>
            <a:endParaRPr lang="en-US" sz="1600"/>
          </a:p>
        </p:txBody>
      </p:sp>
      <p:sp>
        <p:nvSpPr>
          <p:cNvPr id="13" name="Freeform 31">
            <a:extLst>
              <a:ext uri="{FF2B5EF4-FFF2-40B4-BE49-F238E27FC236}">
                <a16:creationId xmlns:a16="http://schemas.microsoft.com/office/drawing/2014/main" id="{1F7E4252-2F8C-4EA5-8B25-80F4D86EE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3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1AE682A4-5C0C-437A-88CB-93903D449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5604" y="0"/>
            <a:ext cx="347871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BCB0AB8E-3445-441A-B43E-CED27841E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072550"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4" name="Picture 4">
            <a:extLst>
              <a:ext uri="{FF2B5EF4-FFF2-40B4-BE49-F238E27FC236}">
                <a16:creationId xmlns:a16="http://schemas.microsoft.com/office/drawing/2014/main" id="{9C9E990B-2EF3-416A-9DDA-6F76DE103D7E}"/>
              </a:ext>
            </a:extLst>
          </p:cNvPr>
          <p:cNvPicPr>
            <a:picLocks noChangeAspect="1"/>
          </p:cNvPicPr>
          <p:nvPr/>
        </p:nvPicPr>
        <p:blipFill rotWithShape="1">
          <a:blip r:embed="rId3"/>
          <a:srcRect t="16916" b="26834"/>
          <a:stretch/>
        </p:blipFill>
        <p:spPr>
          <a:xfrm>
            <a:off x="5672806" y="2309584"/>
            <a:ext cx="2985104" cy="2238828"/>
          </a:xfrm>
          <a:prstGeom prst="rect">
            <a:avLst/>
          </a:prstGeom>
          <a:effectLst/>
        </p:spPr>
      </p:pic>
      <p:sp>
        <p:nvSpPr>
          <p:cNvPr id="19" name="Rectangle 18">
            <a:extLst>
              <a:ext uri="{FF2B5EF4-FFF2-40B4-BE49-F238E27FC236}">
                <a16:creationId xmlns:a16="http://schemas.microsoft.com/office/drawing/2014/main" id="{60202AA6-BAFE-417F-904D-4F7027D36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13649981"/>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1">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3">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8" name="Picture 17">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6759" y="6096000"/>
            <a:ext cx="745300" cy="762000"/>
          </a:xfrm>
          <a:prstGeom prst="rect">
            <a:avLst/>
          </a:prstGeom>
        </p:spPr>
      </p:pic>
      <p:sp>
        <p:nvSpPr>
          <p:cNvPr id="20" name="Rectangle 19">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FC9A4EA-FFBF-3238-D2D7-B1CF161CF2EF}"/>
              </a:ext>
            </a:extLst>
          </p:cNvPr>
          <p:cNvSpPr>
            <a:spLocks noGrp="1"/>
          </p:cNvSpPr>
          <p:nvPr>
            <p:ph type="title"/>
          </p:nvPr>
        </p:nvSpPr>
        <p:spPr>
          <a:xfrm>
            <a:off x="486697" y="629266"/>
            <a:ext cx="4641143" cy="1622321"/>
          </a:xfrm>
        </p:spPr>
        <p:txBody>
          <a:bodyPr vert="horz" lIns="91440" tIns="45720" rIns="91440" bIns="45720" rtlCol="0" anchor="t">
            <a:normAutofit/>
          </a:bodyPr>
          <a:lstStyle/>
          <a:p>
            <a:r>
              <a:rPr lang="en-US" sz="4200" cap="all" baseline="0"/>
              <a:t>Languages: Cree</a:t>
            </a:r>
          </a:p>
        </p:txBody>
      </p:sp>
      <p:sp>
        <p:nvSpPr>
          <p:cNvPr id="4" name="Text Placeholder 3">
            <a:extLst>
              <a:ext uri="{FF2B5EF4-FFF2-40B4-BE49-F238E27FC236}">
                <a16:creationId xmlns:a16="http://schemas.microsoft.com/office/drawing/2014/main" id="{86A69684-25BC-017E-35F4-0272A88DABE6}"/>
              </a:ext>
            </a:extLst>
          </p:cNvPr>
          <p:cNvSpPr>
            <a:spLocks noGrp="1"/>
          </p:cNvSpPr>
          <p:nvPr>
            <p:ph type="body" sz="half" idx="2"/>
          </p:nvPr>
        </p:nvSpPr>
        <p:spPr>
          <a:xfrm>
            <a:off x="350219" y="2142699"/>
            <a:ext cx="4641142" cy="4331329"/>
          </a:xfrm>
        </p:spPr>
        <p:txBody>
          <a:bodyPr vert="horz" lIns="91440" tIns="45720" rIns="91440" bIns="45720" rtlCol="0" anchor="t">
            <a:normAutofit fontScale="92500" lnSpcReduction="10000"/>
          </a:bodyPr>
          <a:lstStyle/>
          <a:p>
            <a:r>
              <a:rPr lang="en-US"/>
              <a:t> </a:t>
            </a:r>
            <a:r>
              <a:rPr lang="en-US" sz="2000"/>
              <a:t>This introductory course focuses on the basics of the Cree language. With five distinct dialects throughout Canada, this course will introduce students to the Plains Cree, 'n' dialect. Participation with in-class and off-site language and cultural activities is encouraged for students to learn, practice, and display their oral skill development. Along with the implementation of traditional teachings, students learn to read, write, and speak at the basic level of proficiency in the Swampy Cree language.</a:t>
            </a:r>
          </a:p>
        </p:txBody>
      </p:sp>
      <p:sp>
        <p:nvSpPr>
          <p:cNvPr id="22"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4" name="Rectangle 23">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3" y="0"/>
            <a:ext cx="304691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97148"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5" name="Content Placeholder 4" descr="ᓀᐦᐃᔭᐤ - Learning the Plains Cree language starts with understanding its  unique sounds and how they come together to form words. We will focus on  the vowels and vowel glides in this">
            <a:extLst>
              <a:ext uri="{FF2B5EF4-FFF2-40B4-BE49-F238E27FC236}">
                <a16:creationId xmlns:a16="http://schemas.microsoft.com/office/drawing/2014/main" id="{DBF31F98-7F87-52C4-2B6F-6618ABB5E871}"/>
              </a:ext>
            </a:extLst>
          </p:cNvPr>
          <p:cNvPicPr>
            <a:picLocks noGrp="1" noChangeAspect="1"/>
          </p:cNvPicPr>
          <p:nvPr>
            <p:ph idx="1"/>
          </p:nvPr>
        </p:nvPicPr>
        <p:blipFill>
          <a:blip r:embed="rId7"/>
          <a:stretch>
            <a:fillRect/>
          </a:stretch>
        </p:blipFill>
        <p:spPr>
          <a:xfrm>
            <a:off x="6097403" y="2148745"/>
            <a:ext cx="2560507" cy="2560507"/>
          </a:xfrm>
          <a:prstGeom prst="rect">
            <a:avLst/>
          </a:prstGeom>
          <a:effectLst/>
        </p:spPr>
      </p:pic>
      <p:sp>
        <p:nvSpPr>
          <p:cNvPr id="28" name="Rectangle 27">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6831096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7B6323F-75FD-4FFA-950D-6D013A6DC1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7" name="Picture 16">
            <a:extLst>
              <a:ext uri="{FF2B5EF4-FFF2-40B4-BE49-F238E27FC236}">
                <a16:creationId xmlns:a16="http://schemas.microsoft.com/office/drawing/2014/main" id="{DA2C34EF-101A-44FE-8A31-E0A7F4776A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9" name="Oval 18">
            <a:extLst>
              <a:ext uri="{FF2B5EF4-FFF2-40B4-BE49-F238E27FC236}">
                <a16:creationId xmlns:a16="http://schemas.microsoft.com/office/drawing/2014/main" id="{5C86EC89-02DB-4384-8A63-0EFFEFD1B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1" name="Picture 20">
            <a:extLst>
              <a:ext uri="{FF2B5EF4-FFF2-40B4-BE49-F238E27FC236}">
                <a16:creationId xmlns:a16="http://schemas.microsoft.com/office/drawing/2014/main" id="{54BB1565-EB36-4D75-8888-72796286DC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3" name="Picture 22">
            <a:extLst>
              <a:ext uri="{FF2B5EF4-FFF2-40B4-BE49-F238E27FC236}">
                <a16:creationId xmlns:a16="http://schemas.microsoft.com/office/drawing/2014/main" id="{871DF8C3-722E-49D1-87D5-E0FB1D6409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6759" y="6096000"/>
            <a:ext cx="745300" cy="762000"/>
          </a:xfrm>
          <a:prstGeom prst="rect">
            <a:avLst/>
          </a:prstGeom>
        </p:spPr>
      </p:pic>
      <p:sp>
        <p:nvSpPr>
          <p:cNvPr id="25" name="Rectangle 24">
            <a:extLst>
              <a:ext uri="{FF2B5EF4-FFF2-40B4-BE49-F238E27FC236}">
                <a16:creationId xmlns:a16="http://schemas.microsoft.com/office/drawing/2014/main" id="{93E59372-1F66-480B-ADD0-8000A0547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Freeform 7">
            <a:extLst>
              <a:ext uri="{FF2B5EF4-FFF2-40B4-BE49-F238E27FC236}">
                <a16:creationId xmlns:a16="http://schemas.microsoft.com/office/drawing/2014/main" id="{AA72AAC8-1209-4875-BA07-E6860CC8B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924D51B-E75C-6658-FAC6-CC0C97088D1F}"/>
              </a:ext>
            </a:extLst>
          </p:cNvPr>
          <p:cNvSpPr>
            <a:spLocks noGrp="1"/>
          </p:cNvSpPr>
          <p:nvPr>
            <p:ph type="title"/>
          </p:nvPr>
        </p:nvSpPr>
        <p:spPr>
          <a:xfrm>
            <a:off x="484583" y="452718"/>
            <a:ext cx="7053542" cy="1180711"/>
          </a:xfrm>
        </p:spPr>
        <p:txBody>
          <a:bodyPr vert="horz" lIns="91440" tIns="45720" rIns="91440" bIns="45720" rtlCol="0" anchor="t">
            <a:normAutofit/>
          </a:bodyPr>
          <a:lstStyle/>
          <a:p>
            <a:r>
              <a:rPr lang="en-US"/>
              <a:t>Introduction to Hairstyling</a:t>
            </a:r>
          </a:p>
        </p:txBody>
      </p:sp>
      <p:sp>
        <p:nvSpPr>
          <p:cNvPr id="29" name="Rectangle 28">
            <a:extLst>
              <a:ext uri="{FF2B5EF4-FFF2-40B4-BE49-F238E27FC236}">
                <a16:creationId xmlns:a16="http://schemas.microsoft.com/office/drawing/2014/main" id="{6B6F5053-444C-4A41-90A3-42358584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5">
            <a:extLst>
              <a:ext uri="{FF2B5EF4-FFF2-40B4-BE49-F238E27FC236}">
                <a16:creationId xmlns:a16="http://schemas.microsoft.com/office/drawing/2014/main" id="{877D4C50-8E36-4122-843F-CC0D80553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sp>
        <p:nvSpPr>
          <p:cNvPr id="10" name="Content Placeholder 9">
            <a:extLst>
              <a:ext uri="{FF2B5EF4-FFF2-40B4-BE49-F238E27FC236}">
                <a16:creationId xmlns:a16="http://schemas.microsoft.com/office/drawing/2014/main" id="{A42A8A45-C462-0D79-79A1-3B0D9CA64D72}"/>
              </a:ext>
            </a:extLst>
          </p:cNvPr>
          <p:cNvSpPr>
            <a:spLocks noGrp="1"/>
          </p:cNvSpPr>
          <p:nvPr>
            <p:ph sz="half" idx="1"/>
          </p:nvPr>
        </p:nvSpPr>
        <p:spPr>
          <a:xfrm>
            <a:off x="482891" y="2548281"/>
            <a:ext cx="3835570" cy="3654389"/>
          </a:xfrm>
        </p:spPr>
        <p:txBody>
          <a:bodyPr vert="horz" lIns="91440" tIns="45720" rIns="91440" bIns="45720" rtlCol="0">
            <a:normAutofit/>
          </a:bodyPr>
          <a:lstStyle/>
          <a:p>
            <a:pPr marL="0" indent="0"/>
            <a:r>
              <a:rPr lang="en-US">
                <a:solidFill>
                  <a:schemeClr val="bg1"/>
                </a:solidFill>
              </a:rPr>
              <a:t>This is a full credit course that introduces students to hairstyling, with a focus on safety and sanitation, basic tools and equipment, the operation of a hairstyling salon, the workings of the industry and intro skills such as braiding, thermal styling and roller setting.</a:t>
            </a:r>
          </a:p>
        </p:txBody>
      </p:sp>
      <p:sp>
        <p:nvSpPr>
          <p:cNvPr id="33" name="Rectangle 32">
            <a:extLst>
              <a:ext uri="{FF2B5EF4-FFF2-40B4-BE49-F238E27FC236}">
                <a16:creationId xmlns:a16="http://schemas.microsoft.com/office/drawing/2014/main" id="{5FE7AAF2-88AD-4796-BA71-48C6CF7F6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809" y="2806543"/>
            <a:ext cx="244963" cy="26715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text, person, wall, indoor&#10;&#10;Description automatically generated">
            <a:extLst>
              <a:ext uri="{FF2B5EF4-FFF2-40B4-BE49-F238E27FC236}">
                <a16:creationId xmlns:a16="http://schemas.microsoft.com/office/drawing/2014/main" id="{B2FC30DD-D168-7FA5-4845-06F7C525068E}"/>
              </a:ext>
            </a:extLst>
          </p:cNvPr>
          <p:cNvPicPr>
            <a:picLocks noChangeAspect="1"/>
          </p:cNvPicPr>
          <p:nvPr/>
        </p:nvPicPr>
        <p:blipFill rotWithShape="1">
          <a:blip r:embed="rId7"/>
          <a:srcRect l="870" r="4" b="4"/>
          <a:stretch/>
        </p:blipFill>
        <p:spPr>
          <a:xfrm>
            <a:off x="4568937" y="3053837"/>
            <a:ext cx="1970882" cy="2650906"/>
          </a:xfrm>
          <a:prstGeom prst="rect">
            <a:avLst/>
          </a:prstGeom>
          <a:effectLst/>
        </p:spPr>
      </p:pic>
      <p:pic>
        <p:nvPicPr>
          <p:cNvPr id="6" name="Picture 6">
            <a:extLst>
              <a:ext uri="{FF2B5EF4-FFF2-40B4-BE49-F238E27FC236}">
                <a16:creationId xmlns:a16="http://schemas.microsoft.com/office/drawing/2014/main" id="{5DE93E9C-9A0C-6839-1402-BF51C4F53BCA}"/>
              </a:ext>
            </a:extLst>
          </p:cNvPr>
          <p:cNvPicPr>
            <a:picLocks noGrp="1" noChangeAspect="1"/>
          </p:cNvPicPr>
          <p:nvPr>
            <p:ph sz="half" idx="2"/>
          </p:nvPr>
        </p:nvPicPr>
        <p:blipFill rotWithShape="1">
          <a:blip r:embed="rId8"/>
          <a:srcRect t="8614" r="-1" b="27789"/>
          <a:stretch/>
        </p:blipFill>
        <p:spPr>
          <a:xfrm>
            <a:off x="6686775" y="3543684"/>
            <a:ext cx="1970882" cy="1671212"/>
          </a:xfrm>
          <a:prstGeom prst="rect">
            <a:avLst/>
          </a:prstGeom>
          <a:effectLst/>
        </p:spPr>
      </p:pic>
    </p:spTree>
    <p:extLst>
      <p:ext uri="{BB962C8B-B14F-4D97-AF65-F5344CB8AC3E}">
        <p14:creationId xmlns:p14="http://schemas.microsoft.com/office/powerpoint/2010/main" val="176782582"/>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27B26-D0F0-7097-942F-B5B43184CA0C}"/>
              </a:ext>
            </a:extLst>
          </p:cNvPr>
          <p:cNvSpPr>
            <a:spLocks noGrp="1"/>
          </p:cNvSpPr>
          <p:nvPr>
            <p:ph type="title"/>
          </p:nvPr>
        </p:nvSpPr>
        <p:spPr/>
        <p:txBody>
          <a:bodyPr/>
          <a:lstStyle/>
          <a:p>
            <a:r>
              <a:rPr lang="en-CA"/>
              <a:t>Grade 10 Electives</a:t>
            </a:r>
            <a:endParaRPr lang="en-US"/>
          </a:p>
        </p:txBody>
      </p:sp>
      <p:sp>
        <p:nvSpPr>
          <p:cNvPr id="3" name="Content Placeholder 2">
            <a:extLst>
              <a:ext uri="{FF2B5EF4-FFF2-40B4-BE49-F238E27FC236}">
                <a16:creationId xmlns:a16="http://schemas.microsoft.com/office/drawing/2014/main" id="{711839CD-0B34-3C01-E9BF-E3B5874331C2}"/>
              </a:ext>
            </a:extLst>
          </p:cNvPr>
          <p:cNvSpPr>
            <a:spLocks noGrp="1"/>
          </p:cNvSpPr>
          <p:nvPr>
            <p:ph idx="1"/>
          </p:nvPr>
        </p:nvSpPr>
        <p:spPr>
          <a:xfrm>
            <a:off x="827700" y="1429967"/>
            <a:ext cx="6711654" cy="4818440"/>
          </a:xfrm>
        </p:spPr>
        <p:txBody>
          <a:bodyPr/>
          <a:lstStyle/>
          <a:p>
            <a:pPr marL="0" indent="0">
              <a:buNone/>
            </a:pPr>
            <a:r>
              <a:rPr lang="en-CA"/>
              <a:t>There are 2 elective areas that are not available to students when they are in Grade 9;</a:t>
            </a:r>
          </a:p>
          <a:p>
            <a:pPr marL="0" indent="0">
              <a:buNone/>
            </a:pPr>
            <a:r>
              <a:rPr lang="en-CA"/>
              <a:t>	Carpentry</a:t>
            </a:r>
          </a:p>
          <a:p>
            <a:pPr marL="0" indent="0">
              <a:buNone/>
            </a:pPr>
            <a:r>
              <a:rPr lang="en-CA"/>
              <a:t>	Electrical</a:t>
            </a:r>
          </a:p>
          <a:p>
            <a:pPr marL="0" indent="0">
              <a:buNone/>
            </a:pPr>
            <a:r>
              <a:rPr lang="en-CA"/>
              <a:t>If students wish to take courses in either of these vocational areas they will be able to request it when they do their course selection for Grade 10.</a:t>
            </a:r>
          </a:p>
          <a:p>
            <a:pPr marL="0" indent="0">
              <a:buNone/>
            </a:pPr>
            <a:r>
              <a:rPr lang="en-CA"/>
              <a:t>Also, if students are only interested in one course from a cluster but do not wish to take the whole cluster they will need to wait until Grade 10. </a:t>
            </a:r>
            <a:endParaRPr lang="en-US"/>
          </a:p>
        </p:txBody>
      </p:sp>
    </p:spTree>
    <p:extLst>
      <p:ext uri="{BB962C8B-B14F-4D97-AF65-F5344CB8AC3E}">
        <p14:creationId xmlns:p14="http://schemas.microsoft.com/office/powerpoint/2010/main" val="663221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215293DF-F31C-4CB3-9AE2-EC798D69439D}"/>
              </a:ext>
            </a:extLst>
          </p:cNvPr>
          <p:cNvSpPr>
            <a:spLocks noGrp="1"/>
          </p:cNvSpPr>
          <p:nvPr>
            <p:ph type="title"/>
          </p:nvPr>
        </p:nvSpPr>
        <p:spPr>
          <a:xfrm>
            <a:off x="827484" y="452718"/>
            <a:ext cx="6710641" cy="1400530"/>
          </a:xfrm>
        </p:spPr>
        <p:txBody>
          <a:bodyPr anchor="ctr">
            <a:normAutofit/>
          </a:bodyPr>
          <a:lstStyle/>
          <a:p>
            <a:r>
              <a:rPr lang="en-CA" sz="3900">
                <a:solidFill>
                  <a:srgbClr val="FFFFFF"/>
                </a:solidFill>
              </a:rPr>
              <a:t>So how many electives will my child take next year?</a:t>
            </a:r>
          </a:p>
        </p:txBody>
      </p:sp>
      <p:sp>
        <p:nvSpPr>
          <p:cNvPr id="3" name="Content Placeholder 2">
            <a:extLst>
              <a:ext uri="{FF2B5EF4-FFF2-40B4-BE49-F238E27FC236}">
                <a16:creationId xmlns:a16="http://schemas.microsoft.com/office/drawing/2014/main" id="{38C377AA-30AD-4BB2-B037-2C8CC1493790}"/>
              </a:ext>
            </a:extLst>
          </p:cNvPr>
          <p:cNvSpPr>
            <a:spLocks noGrp="1"/>
          </p:cNvSpPr>
          <p:nvPr>
            <p:ph idx="1"/>
          </p:nvPr>
        </p:nvSpPr>
        <p:spPr>
          <a:xfrm>
            <a:off x="827484" y="2763520"/>
            <a:ext cx="7528770" cy="3484879"/>
          </a:xfrm>
        </p:spPr>
        <p:txBody>
          <a:bodyPr vert="horz" lIns="91440" tIns="45720" rIns="91440" bIns="45720" rtlCol="0" anchor="t">
            <a:normAutofit fontScale="85000" lnSpcReduction="20000"/>
          </a:bodyPr>
          <a:lstStyle/>
          <a:p>
            <a:pPr>
              <a:lnSpc>
                <a:spcPct val="90000"/>
              </a:lnSpc>
            </a:pPr>
            <a:r>
              <a:rPr lang="en-CA" sz="2400" dirty="0"/>
              <a:t>Depending on which math you choose (110 hour or 220 hour) you will either get 2 or 3 electives.</a:t>
            </a:r>
          </a:p>
          <a:p>
            <a:pPr lvl="1">
              <a:lnSpc>
                <a:spcPct val="90000"/>
              </a:lnSpc>
            </a:pPr>
            <a:r>
              <a:rPr lang="en-CA" sz="2400" i="0" dirty="0"/>
              <a:t>Students who choose to take the “double” math (70 minutes/day) will get 2 electives.</a:t>
            </a:r>
          </a:p>
          <a:p>
            <a:pPr lvl="1">
              <a:lnSpc>
                <a:spcPct val="90000"/>
              </a:lnSpc>
            </a:pPr>
            <a:r>
              <a:rPr lang="en-CA" sz="2400" i="0" dirty="0"/>
              <a:t>Students who choose to take the 110 hour math (35 minutes/day or 70 minutes every second day) will get 3 electives.</a:t>
            </a:r>
          </a:p>
          <a:p>
            <a:pPr marL="530225" lvl="1" indent="0">
              <a:lnSpc>
                <a:spcPct val="90000"/>
              </a:lnSpc>
              <a:buNone/>
            </a:pPr>
            <a:endParaRPr lang="en-CA" sz="2400" dirty="0"/>
          </a:p>
          <a:p>
            <a:pPr>
              <a:lnSpc>
                <a:spcPct val="90000"/>
              </a:lnSpc>
            </a:pPr>
            <a:r>
              <a:rPr lang="en-CA" sz="2400" dirty="0"/>
              <a:t>Remember, all students in Grade 10 will get to take 4 electives so anything you don’t take in Grade 9 you can take in Grade 10</a:t>
            </a:r>
          </a:p>
          <a:p>
            <a:pPr marL="530225" lvl="1" indent="0">
              <a:lnSpc>
                <a:spcPct val="90000"/>
              </a:lnSpc>
              <a:buNone/>
            </a:pPr>
            <a:endParaRPr lang="en-CA" sz="1400" i="0" dirty="0"/>
          </a:p>
          <a:p>
            <a:pPr marL="0" indent="0">
              <a:lnSpc>
                <a:spcPct val="90000"/>
              </a:lnSpc>
              <a:buNone/>
            </a:pPr>
            <a:r>
              <a:rPr lang="en-CA" sz="1400" dirty="0"/>
              <a:t>	</a:t>
            </a:r>
          </a:p>
        </p:txBody>
      </p:sp>
    </p:spTree>
    <p:extLst>
      <p:ext uri="{BB962C8B-B14F-4D97-AF65-F5344CB8AC3E}">
        <p14:creationId xmlns:p14="http://schemas.microsoft.com/office/powerpoint/2010/main" val="1155587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0F91F8-199D-AEB4-F73A-1F9D40E5705F}"/>
              </a:ext>
            </a:extLst>
          </p:cNvPr>
          <p:cNvSpPr>
            <a:spLocks noGrp="1"/>
          </p:cNvSpPr>
          <p:nvPr>
            <p:ph type="title"/>
          </p:nvPr>
        </p:nvSpPr>
        <p:spPr>
          <a:xfrm>
            <a:off x="482891" y="1447800"/>
            <a:ext cx="2331469" cy="4572000"/>
          </a:xfrm>
        </p:spPr>
        <p:txBody>
          <a:bodyPr anchor="ctr">
            <a:normAutofit/>
          </a:bodyPr>
          <a:lstStyle/>
          <a:p>
            <a:r>
              <a:rPr lang="en-US" sz="3100">
                <a:solidFill>
                  <a:srgbClr val="EBEBEB"/>
                </a:solidFill>
              </a:rPr>
              <a:t>Bell Schedule</a:t>
            </a:r>
          </a:p>
        </p:txBody>
      </p:sp>
      <p:sp>
        <p:nvSpPr>
          <p:cNvPr id="39" name="Freeform: Shape 38">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41" name="Rectangle 40">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42" name="Content Placeholder 4">
            <a:extLst>
              <a:ext uri="{FF2B5EF4-FFF2-40B4-BE49-F238E27FC236}">
                <a16:creationId xmlns:a16="http://schemas.microsoft.com/office/drawing/2014/main" id="{AFB0DBA5-CEA5-75E9-82CB-45C1A3B33700}"/>
              </a:ext>
            </a:extLst>
          </p:cNvPr>
          <p:cNvGraphicFramePr>
            <a:graphicFrameLocks noGrp="1"/>
          </p:cNvGraphicFramePr>
          <p:nvPr>
            <p:ph idx="1"/>
            <p:extLst>
              <p:ext uri="{D42A27DB-BD31-4B8C-83A1-F6EECF244321}">
                <p14:modId xmlns:p14="http://schemas.microsoft.com/office/powerpoint/2010/main" val="3124000534"/>
              </p:ext>
            </p:extLst>
          </p:nvPr>
        </p:nvGraphicFramePr>
        <p:xfrm>
          <a:off x="3786187" y="1722118"/>
          <a:ext cx="4872039" cy="4023366"/>
        </p:xfrm>
        <a:graphic>
          <a:graphicData uri="http://schemas.openxmlformats.org/drawingml/2006/table">
            <a:tbl>
              <a:tblPr firstRow="1" firstCol="1" bandRow="1">
                <a:solidFill>
                  <a:schemeClr val="accent1">
                    <a:lumMod val="20000"/>
                    <a:lumOff val="80000"/>
                  </a:schemeClr>
                </a:solidFill>
                <a:tableStyleId>{8EC20E35-A176-4012-BC5E-935CFFF8708E}</a:tableStyleId>
              </a:tblPr>
              <a:tblGrid>
                <a:gridCol w="1865823">
                  <a:extLst>
                    <a:ext uri="{9D8B030D-6E8A-4147-A177-3AD203B41FA5}">
                      <a16:colId xmlns:a16="http://schemas.microsoft.com/office/drawing/2014/main" val="2240907150"/>
                    </a:ext>
                  </a:extLst>
                </a:gridCol>
                <a:gridCol w="1503108">
                  <a:extLst>
                    <a:ext uri="{9D8B030D-6E8A-4147-A177-3AD203B41FA5}">
                      <a16:colId xmlns:a16="http://schemas.microsoft.com/office/drawing/2014/main" val="1341863573"/>
                    </a:ext>
                  </a:extLst>
                </a:gridCol>
                <a:gridCol w="1503108">
                  <a:extLst>
                    <a:ext uri="{9D8B030D-6E8A-4147-A177-3AD203B41FA5}">
                      <a16:colId xmlns:a16="http://schemas.microsoft.com/office/drawing/2014/main" val="3347849781"/>
                    </a:ext>
                  </a:extLst>
                </a:gridCol>
              </a:tblGrid>
              <a:tr h="517290">
                <a:tc>
                  <a:txBody>
                    <a:bodyPr/>
                    <a:lstStyle/>
                    <a:p>
                      <a:pPr algn="l" eaLnBrk="0" hangingPunct="0"/>
                      <a:r>
                        <a:rPr lang="en-US" sz="1300" b="1" cap="all" spc="60">
                          <a:solidFill>
                            <a:schemeClr val="tx1"/>
                          </a:solidFill>
                          <a:effectLst/>
                        </a:rPr>
                        <a:t>Bell Schedule</a:t>
                      </a:r>
                    </a:p>
                  </a:txBody>
                  <a:tcPr marL="143692" marR="143692" marT="143692" marB="143692">
                    <a:lnL w="12700" cmpd="sng">
                      <a:noFill/>
                    </a:lnL>
                    <a:lnR w="12700" cmpd="sng">
                      <a:noFill/>
                    </a:lnR>
                    <a:lnT w="12700" cmpd="sng">
                      <a:noFill/>
                    </a:lnT>
                    <a:lnB w="38100" cmpd="sng">
                      <a:noFill/>
                    </a:lnB>
                    <a:noFill/>
                  </a:tcPr>
                </a:tc>
                <a:tc>
                  <a:txBody>
                    <a:bodyPr/>
                    <a:lstStyle/>
                    <a:p>
                      <a:pPr algn="l" eaLnBrk="0" hangingPunct="0"/>
                      <a:r>
                        <a:rPr lang="en-US" sz="1300" b="1" cap="all" spc="60">
                          <a:solidFill>
                            <a:schemeClr val="tx1"/>
                          </a:solidFill>
                          <a:effectLst/>
                        </a:rPr>
                        <a:t>Semester 1</a:t>
                      </a:r>
                    </a:p>
                  </a:txBody>
                  <a:tcPr marL="143692" marR="143692" marT="143692" marB="143692">
                    <a:lnL w="12700" cmpd="sng">
                      <a:noFill/>
                    </a:lnL>
                    <a:lnR w="12700" cmpd="sng">
                      <a:noFill/>
                    </a:lnR>
                    <a:lnT w="12700" cmpd="sng">
                      <a:noFill/>
                    </a:lnT>
                    <a:lnB w="38100" cmpd="sng">
                      <a:noFill/>
                    </a:lnB>
                    <a:noFill/>
                  </a:tcPr>
                </a:tc>
                <a:tc>
                  <a:txBody>
                    <a:bodyPr/>
                    <a:lstStyle/>
                    <a:p>
                      <a:pPr algn="l" eaLnBrk="0" hangingPunct="0"/>
                      <a:r>
                        <a:rPr lang="en-US" sz="1300" b="1" cap="all" spc="60">
                          <a:solidFill>
                            <a:schemeClr val="tx1"/>
                          </a:solidFill>
                          <a:effectLst/>
                        </a:rPr>
                        <a:t>Semester 2</a:t>
                      </a:r>
                    </a:p>
                  </a:txBody>
                  <a:tcPr marL="143692" marR="143692" marT="143692" marB="143692">
                    <a:lnL w="12700" cmpd="sng">
                      <a:noFill/>
                    </a:lnL>
                    <a:lnR w="12700" cmpd="sng">
                      <a:noFill/>
                    </a:lnR>
                    <a:lnT w="12700" cmpd="sng">
                      <a:noFill/>
                    </a:lnT>
                    <a:lnB w="38100" cmpd="sng">
                      <a:noFill/>
                    </a:lnB>
                    <a:noFill/>
                  </a:tcPr>
                </a:tc>
                <a:extLst>
                  <a:ext uri="{0D108BD9-81ED-4DB2-BD59-A6C34878D82A}">
                    <a16:rowId xmlns:a16="http://schemas.microsoft.com/office/drawing/2014/main" val="1716248325"/>
                  </a:ext>
                </a:extLst>
              </a:tr>
              <a:tr h="389564">
                <a:tc>
                  <a:txBody>
                    <a:bodyPr/>
                    <a:lstStyle/>
                    <a:p>
                      <a:pPr algn="l" eaLnBrk="0" hangingPunct="0"/>
                      <a:r>
                        <a:rPr lang="en-US" sz="1300" b="1" cap="none" spc="0">
                          <a:solidFill>
                            <a:schemeClr val="tx1"/>
                          </a:solidFill>
                          <a:effectLst/>
                        </a:rPr>
                        <a:t>8:55 AM</a:t>
                      </a:r>
                    </a:p>
                  </a:txBody>
                  <a:tcPr marL="87060" marR="87060" marT="0" marB="95794" anchor="ctr">
                    <a:lnL w="12700" cmpd="sng">
                      <a:noFill/>
                      <a:prstDash val="solid"/>
                    </a:lnL>
                    <a:lnR w="12700" cmpd="sng">
                      <a:noFill/>
                      <a:prstDash val="solid"/>
                    </a:lnR>
                    <a:lnT w="38100" cmpd="sng">
                      <a:noFill/>
                    </a:lnT>
                    <a:lnB w="12700" cmpd="sng">
                      <a:noFill/>
                      <a:prstDash val="solid"/>
                    </a:lnB>
                    <a:noFill/>
                  </a:tcPr>
                </a:tc>
                <a:tc gridSpan="2">
                  <a:txBody>
                    <a:bodyPr/>
                    <a:lstStyle/>
                    <a:p>
                      <a:pPr algn="ctr" eaLnBrk="0" hangingPunct="0"/>
                      <a:r>
                        <a:rPr lang="en-US" sz="1700" cap="none" spc="0">
                          <a:solidFill>
                            <a:schemeClr val="tx1"/>
                          </a:solidFill>
                          <a:effectLst/>
                        </a:rPr>
                        <a:t>Warning Bell</a:t>
                      </a:r>
                    </a:p>
                  </a:txBody>
                  <a:tcPr marL="87060" marR="87060" marT="0" marB="95794" anchor="ctr">
                    <a:lnL w="12700" cmpd="sng">
                      <a:noFill/>
                      <a:prstDash val="solid"/>
                    </a:lnL>
                    <a:lnR w="12700" cmpd="sng">
                      <a:noFill/>
                      <a:prstDash val="solid"/>
                    </a:lnR>
                    <a:lnT w="38100" cmpd="sng">
                      <a:noFill/>
                    </a:lnT>
                    <a:lnB w="12700" cmpd="sng">
                      <a:noFill/>
                      <a:prstDash val="solid"/>
                    </a:lnB>
                    <a:noFill/>
                  </a:tcPr>
                </a:tc>
                <a:tc hMerge="1">
                  <a:txBody>
                    <a:bodyPr/>
                    <a:lstStyle/>
                    <a:p>
                      <a:endParaRPr lang="en-US"/>
                    </a:p>
                  </a:txBody>
                  <a:tcPr/>
                </a:tc>
                <a:extLst>
                  <a:ext uri="{0D108BD9-81ED-4DB2-BD59-A6C34878D82A}">
                    <a16:rowId xmlns:a16="http://schemas.microsoft.com/office/drawing/2014/main" val="1249156748"/>
                  </a:ext>
                </a:extLst>
              </a:tr>
              <a:tr h="389564">
                <a:tc>
                  <a:txBody>
                    <a:bodyPr/>
                    <a:lstStyle/>
                    <a:p>
                      <a:pPr algn="l" eaLnBrk="0" hangingPunct="0"/>
                      <a:r>
                        <a:rPr lang="en-US" sz="1300" b="1" cap="none" spc="0">
                          <a:solidFill>
                            <a:schemeClr val="tx1"/>
                          </a:solidFill>
                          <a:effectLst/>
                        </a:rPr>
                        <a:t>9:00 AM – 10:10 AM</a:t>
                      </a:r>
                    </a:p>
                  </a:txBody>
                  <a:tcPr marL="87060" marR="87060" marT="0" marB="957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eaLnBrk="0" hangingPunct="0"/>
                      <a:r>
                        <a:rPr lang="en-US" sz="1700" cap="none" spc="0">
                          <a:solidFill>
                            <a:schemeClr val="tx1"/>
                          </a:solidFill>
                          <a:effectLst/>
                        </a:rPr>
                        <a:t>Block 1</a:t>
                      </a:r>
                    </a:p>
                  </a:txBody>
                  <a:tcPr marL="87060" marR="87060" marT="0" marB="957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eaLnBrk="0" hangingPunct="0"/>
                      <a:r>
                        <a:rPr lang="en-US" sz="1700" cap="none" spc="0">
                          <a:solidFill>
                            <a:schemeClr val="tx1"/>
                          </a:solidFill>
                          <a:effectLst/>
                        </a:rPr>
                        <a:t>Block 1</a:t>
                      </a:r>
                    </a:p>
                  </a:txBody>
                  <a:tcPr marL="87060" marR="87060" marT="0" marB="957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045911733"/>
                  </a:ext>
                </a:extLst>
              </a:tr>
              <a:tr h="389564">
                <a:tc>
                  <a:txBody>
                    <a:bodyPr/>
                    <a:lstStyle/>
                    <a:p>
                      <a:pPr algn="l" eaLnBrk="0" hangingPunct="0"/>
                      <a:r>
                        <a:rPr lang="en-US" sz="1300" b="1" cap="none" spc="0">
                          <a:solidFill>
                            <a:schemeClr val="tx1"/>
                          </a:solidFill>
                          <a:effectLst/>
                        </a:rPr>
                        <a:t>10:10 AM – 11:20 AM</a:t>
                      </a:r>
                    </a:p>
                  </a:txBody>
                  <a:tcPr marL="87060" marR="87060" marT="0" marB="9579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eaLnBrk="0" hangingPunct="0"/>
                      <a:r>
                        <a:rPr lang="en-US" sz="1700" cap="none" spc="0">
                          <a:solidFill>
                            <a:schemeClr val="tx1"/>
                          </a:solidFill>
                          <a:effectLst/>
                        </a:rPr>
                        <a:t>Block 2</a:t>
                      </a:r>
                    </a:p>
                  </a:txBody>
                  <a:tcPr marL="87060" marR="87060" marT="0" marB="9579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eaLnBrk="0" hangingPunct="0"/>
                      <a:r>
                        <a:rPr lang="en-US" sz="1700" cap="none" spc="0">
                          <a:solidFill>
                            <a:schemeClr val="tx1"/>
                          </a:solidFill>
                          <a:effectLst/>
                        </a:rPr>
                        <a:t>Block 2</a:t>
                      </a:r>
                    </a:p>
                  </a:txBody>
                  <a:tcPr marL="87060" marR="87060" marT="0" marB="9579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040180856"/>
                  </a:ext>
                </a:extLst>
              </a:tr>
              <a:tr h="389564">
                <a:tc>
                  <a:txBody>
                    <a:bodyPr/>
                    <a:lstStyle/>
                    <a:p>
                      <a:pPr algn="l" eaLnBrk="0" hangingPunct="0"/>
                      <a:r>
                        <a:rPr lang="en-US" sz="1300" b="1" cap="none" spc="0">
                          <a:solidFill>
                            <a:schemeClr val="tx1"/>
                          </a:solidFill>
                          <a:effectLst/>
                        </a:rPr>
                        <a:t>11:20 AM – 11:55 PM</a:t>
                      </a:r>
                    </a:p>
                  </a:txBody>
                  <a:tcPr marL="87060" marR="87060" marT="0" marB="957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gridSpan="2">
                  <a:txBody>
                    <a:bodyPr/>
                    <a:lstStyle/>
                    <a:p>
                      <a:pPr algn="ctr" eaLnBrk="0" hangingPunct="0"/>
                      <a:r>
                        <a:rPr lang="en-US" sz="1700" cap="none" spc="0">
                          <a:solidFill>
                            <a:schemeClr val="tx1"/>
                          </a:solidFill>
                          <a:effectLst/>
                        </a:rPr>
                        <a:t>Block 3</a:t>
                      </a:r>
                    </a:p>
                  </a:txBody>
                  <a:tcPr marL="87060" marR="87060" marT="0" marB="957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hMerge="1">
                  <a:txBody>
                    <a:bodyPr/>
                    <a:lstStyle/>
                    <a:p>
                      <a:endParaRPr lang="en-US"/>
                    </a:p>
                  </a:txBody>
                  <a:tcPr/>
                </a:tc>
                <a:extLst>
                  <a:ext uri="{0D108BD9-81ED-4DB2-BD59-A6C34878D82A}">
                    <a16:rowId xmlns:a16="http://schemas.microsoft.com/office/drawing/2014/main" val="4257227027"/>
                  </a:ext>
                </a:extLst>
              </a:tr>
              <a:tr h="389564">
                <a:tc>
                  <a:txBody>
                    <a:bodyPr/>
                    <a:lstStyle/>
                    <a:p>
                      <a:pPr algn="l" eaLnBrk="0" hangingPunct="0"/>
                      <a:r>
                        <a:rPr lang="en-US" sz="1300" b="1" cap="none" spc="0" dirty="0">
                          <a:solidFill>
                            <a:schemeClr val="tx1"/>
                          </a:solidFill>
                          <a:effectLst/>
                        </a:rPr>
                        <a:t>11:55 PM – 12:55 PM</a:t>
                      </a:r>
                    </a:p>
                  </a:txBody>
                  <a:tcPr marL="87060" marR="87060" marT="0" marB="95794" anchor="ctr">
                    <a:lnL w="12700" cmpd="sng">
                      <a:noFill/>
                      <a:prstDash val="solid"/>
                    </a:lnL>
                    <a:lnR w="12700" cmpd="sng">
                      <a:noFill/>
                      <a:prstDash val="solid"/>
                    </a:lnR>
                    <a:lnT w="12700" cmpd="sng">
                      <a:noFill/>
                      <a:prstDash val="solid"/>
                    </a:lnT>
                    <a:lnB w="12700" cmpd="sng">
                      <a:noFill/>
                      <a:prstDash val="solid"/>
                    </a:lnB>
                    <a:noFill/>
                  </a:tcPr>
                </a:tc>
                <a:tc gridSpan="2">
                  <a:txBody>
                    <a:bodyPr/>
                    <a:lstStyle/>
                    <a:p>
                      <a:pPr algn="ctr" eaLnBrk="0" hangingPunct="0"/>
                      <a:r>
                        <a:rPr lang="en-US" sz="1700" cap="none" spc="0">
                          <a:solidFill>
                            <a:schemeClr val="tx1"/>
                          </a:solidFill>
                          <a:effectLst/>
                        </a:rPr>
                        <a:t>Lunch</a:t>
                      </a:r>
                    </a:p>
                  </a:txBody>
                  <a:tcPr marL="87060" marR="87060" marT="0" marB="95794" anchor="ctr">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extLst>
                  <a:ext uri="{0D108BD9-81ED-4DB2-BD59-A6C34878D82A}">
                    <a16:rowId xmlns:a16="http://schemas.microsoft.com/office/drawing/2014/main" val="2776881932"/>
                  </a:ext>
                </a:extLst>
              </a:tr>
              <a:tr h="389564">
                <a:tc>
                  <a:txBody>
                    <a:bodyPr/>
                    <a:lstStyle/>
                    <a:p>
                      <a:pPr algn="l" eaLnBrk="0" hangingPunct="0"/>
                      <a:r>
                        <a:rPr lang="en-US" sz="1300" b="1" cap="none" spc="0" dirty="0">
                          <a:solidFill>
                            <a:schemeClr val="tx1"/>
                          </a:solidFill>
                          <a:effectLst/>
                        </a:rPr>
                        <a:t>12:45 PM </a:t>
                      </a:r>
                    </a:p>
                  </a:txBody>
                  <a:tcPr marL="87060" marR="87060" marT="0" marB="957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gridSpan="2">
                  <a:txBody>
                    <a:bodyPr/>
                    <a:lstStyle/>
                    <a:p>
                      <a:pPr algn="ctr" eaLnBrk="0" hangingPunct="0"/>
                      <a:r>
                        <a:rPr lang="en-US" sz="1700" cap="none" spc="0">
                          <a:solidFill>
                            <a:schemeClr val="tx1"/>
                          </a:solidFill>
                          <a:effectLst/>
                        </a:rPr>
                        <a:t>Warning Bell</a:t>
                      </a:r>
                    </a:p>
                  </a:txBody>
                  <a:tcPr marL="87060" marR="87060" marT="0" marB="957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hMerge="1">
                  <a:txBody>
                    <a:bodyPr/>
                    <a:lstStyle/>
                    <a:p>
                      <a:endParaRPr lang="en-US"/>
                    </a:p>
                  </a:txBody>
                  <a:tcPr/>
                </a:tc>
                <a:extLst>
                  <a:ext uri="{0D108BD9-81ED-4DB2-BD59-A6C34878D82A}">
                    <a16:rowId xmlns:a16="http://schemas.microsoft.com/office/drawing/2014/main" val="2392100039"/>
                  </a:ext>
                </a:extLst>
              </a:tr>
              <a:tr h="389564">
                <a:tc>
                  <a:txBody>
                    <a:bodyPr/>
                    <a:lstStyle/>
                    <a:p>
                      <a:pPr algn="l" eaLnBrk="0" hangingPunct="0"/>
                      <a:r>
                        <a:rPr lang="en-US" sz="1300" b="1" cap="none" spc="0">
                          <a:solidFill>
                            <a:schemeClr val="tx1"/>
                          </a:solidFill>
                          <a:effectLst/>
                        </a:rPr>
                        <a:t>12:55 PM – 2:05 PM</a:t>
                      </a:r>
                    </a:p>
                  </a:txBody>
                  <a:tcPr marL="87060" marR="87060" marT="0" marB="9579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eaLnBrk="0" hangingPunct="0"/>
                      <a:r>
                        <a:rPr lang="en-US" sz="1700" cap="none" spc="0">
                          <a:solidFill>
                            <a:schemeClr val="tx1"/>
                          </a:solidFill>
                          <a:effectLst/>
                        </a:rPr>
                        <a:t>Block 4</a:t>
                      </a:r>
                    </a:p>
                  </a:txBody>
                  <a:tcPr marL="87060" marR="87060" marT="0" marB="9579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eaLnBrk="0" hangingPunct="0"/>
                      <a:r>
                        <a:rPr lang="en-US" sz="1700" cap="none" spc="0">
                          <a:solidFill>
                            <a:schemeClr val="tx1"/>
                          </a:solidFill>
                          <a:effectLst/>
                        </a:rPr>
                        <a:t>Block 4</a:t>
                      </a:r>
                    </a:p>
                  </a:txBody>
                  <a:tcPr marL="87060" marR="87060" marT="0" marB="9579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612696054"/>
                  </a:ext>
                </a:extLst>
              </a:tr>
              <a:tr h="389564">
                <a:tc>
                  <a:txBody>
                    <a:bodyPr/>
                    <a:lstStyle/>
                    <a:p>
                      <a:pPr algn="l" eaLnBrk="0" hangingPunct="0"/>
                      <a:r>
                        <a:rPr lang="en-US" sz="1300" b="1" cap="none" spc="0">
                          <a:solidFill>
                            <a:schemeClr val="tx1"/>
                          </a:solidFill>
                          <a:effectLst/>
                        </a:rPr>
                        <a:t>2:05 PM – 2:30 PM </a:t>
                      </a:r>
                    </a:p>
                  </a:txBody>
                  <a:tcPr marL="87060" marR="87060" marT="0" marB="957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gridSpan="2">
                  <a:txBody>
                    <a:bodyPr/>
                    <a:lstStyle/>
                    <a:p>
                      <a:pPr algn="ctr" eaLnBrk="0" hangingPunct="0"/>
                      <a:r>
                        <a:rPr lang="en-US" sz="1700" cap="none" spc="0">
                          <a:solidFill>
                            <a:schemeClr val="tx1"/>
                          </a:solidFill>
                          <a:effectLst/>
                        </a:rPr>
                        <a:t>TAG/RTI</a:t>
                      </a:r>
                    </a:p>
                  </a:txBody>
                  <a:tcPr marL="87060" marR="87060" marT="0" marB="957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hMerge="1">
                  <a:txBody>
                    <a:bodyPr/>
                    <a:lstStyle/>
                    <a:p>
                      <a:endParaRPr lang="en-US"/>
                    </a:p>
                  </a:txBody>
                  <a:tcPr/>
                </a:tc>
                <a:extLst>
                  <a:ext uri="{0D108BD9-81ED-4DB2-BD59-A6C34878D82A}">
                    <a16:rowId xmlns:a16="http://schemas.microsoft.com/office/drawing/2014/main" val="2337689476"/>
                  </a:ext>
                </a:extLst>
              </a:tr>
              <a:tr h="389564">
                <a:tc>
                  <a:txBody>
                    <a:bodyPr/>
                    <a:lstStyle/>
                    <a:p>
                      <a:pPr algn="l" eaLnBrk="0" hangingPunct="0"/>
                      <a:r>
                        <a:rPr lang="en-US" sz="1300" b="1" cap="none" spc="0">
                          <a:solidFill>
                            <a:schemeClr val="tx1"/>
                          </a:solidFill>
                          <a:effectLst/>
                        </a:rPr>
                        <a:t>2:30 PM – 3:40 PM</a:t>
                      </a:r>
                    </a:p>
                  </a:txBody>
                  <a:tcPr marL="87060" marR="87060" marT="0" marB="9579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eaLnBrk="0" hangingPunct="0"/>
                      <a:r>
                        <a:rPr lang="en-US" sz="1700" cap="none" spc="0">
                          <a:solidFill>
                            <a:schemeClr val="tx1"/>
                          </a:solidFill>
                          <a:effectLst/>
                        </a:rPr>
                        <a:t>Block 5</a:t>
                      </a:r>
                    </a:p>
                  </a:txBody>
                  <a:tcPr marL="87060" marR="87060" marT="0" marB="9579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eaLnBrk="0" hangingPunct="0"/>
                      <a:r>
                        <a:rPr lang="en-US" sz="1700" cap="none" spc="0" dirty="0">
                          <a:solidFill>
                            <a:schemeClr val="tx1"/>
                          </a:solidFill>
                          <a:effectLst/>
                        </a:rPr>
                        <a:t>Block 5</a:t>
                      </a:r>
                    </a:p>
                  </a:txBody>
                  <a:tcPr marL="87060" marR="87060" marT="0" marB="9579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287528369"/>
                  </a:ext>
                </a:extLst>
              </a:tr>
            </a:tbl>
          </a:graphicData>
        </a:graphic>
      </p:graphicFrame>
    </p:spTree>
    <p:extLst>
      <p:ext uri="{BB962C8B-B14F-4D97-AF65-F5344CB8AC3E}">
        <p14:creationId xmlns:p14="http://schemas.microsoft.com/office/powerpoint/2010/main" val="169330088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4646" y="804672"/>
            <a:ext cx="2641019" cy="5248656"/>
          </a:xfrm>
        </p:spPr>
        <p:txBody>
          <a:bodyPr anchor="ctr">
            <a:normAutofit/>
          </a:bodyPr>
          <a:lstStyle/>
          <a:p>
            <a:pPr algn="ctr"/>
            <a:r>
              <a:rPr lang="en-US" sz="2600"/>
              <a:t>SVRSS Administration</a:t>
            </a:r>
            <a:br>
              <a:rPr lang="en-US" sz="2600"/>
            </a:br>
            <a:r>
              <a:rPr lang="en-US" sz="2600"/>
              <a:t>Team</a:t>
            </a:r>
          </a:p>
        </p:txBody>
      </p:sp>
      <p:sp>
        <p:nvSpPr>
          <p:cNvPr id="3" name="Content Placeholder 2"/>
          <p:cNvSpPr>
            <a:spLocks noGrp="1"/>
          </p:cNvSpPr>
          <p:nvPr>
            <p:ph idx="1"/>
          </p:nvPr>
        </p:nvSpPr>
        <p:spPr>
          <a:xfrm>
            <a:off x="3245665" y="804671"/>
            <a:ext cx="5286178" cy="5248657"/>
          </a:xfrm>
        </p:spPr>
        <p:txBody>
          <a:bodyPr vert="horz" lIns="91440" tIns="45720" rIns="91440" bIns="45720" rtlCol="0" anchor="ctr">
            <a:normAutofit/>
          </a:bodyPr>
          <a:lstStyle/>
          <a:p>
            <a:pPr marL="342900" indent="-342900">
              <a:buNone/>
            </a:pPr>
            <a:r>
              <a:rPr lang="en-US" b="1"/>
              <a:t>Mrs. Jacquie Mydynski-Arp		</a:t>
            </a:r>
            <a:endParaRPr lang="en-US"/>
          </a:p>
          <a:p>
            <a:pPr marL="342900" indent="-342900">
              <a:buNone/>
            </a:pPr>
            <a:r>
              <a:rPr lang="en-US"/>
              <a:t>Principal</a:t>
            </a:r>
          </a:p>
          <a:p>
            <a:pPr marL="342900" indent="-342900">
              <a:buNone/>
            </a:pPr>
            <a:endParaRPr lang="en-US"/>
          </a:p>
          <a:p>
            <a:pPr marL="342900" indent="-342900">
              <a:buNone/>
            </a:pPr>
            <a:r>
              <a:rPr lang="en-US" b="1"/>
              <a:t>Mrs. Kirsten Glen					</a:t>
            </a:r>
          </a:p>
          <a:p>
            <a:pPr marL="342900" indent="-342900">
              <a:buNone/>
            </a:pPr>
            <a:r>
              <a:rPr lang="en-US"/>
              <a:t>Vice-Principal</a:t>
            </a:r>
          </a:p>
          <a:p>
            <a:pPr marL="342900" indent="-342900">
              <a:buNone/>
            </a:pPr>
            <a:endParaRPr lang="en-US"/>
          </a:p>
          <a:p>
            <a:pPr marL="342900" indent="-342900">
              <a:buNone/>
            </a:pPr>
            <a:r>
              <a:rPr lang="en-US" b="1"/>
              <a:t>Mrs. Jennifer Zamzow</a:t>
            </a:r>
            <a:endParaRPr lang="en-US"/>
          </a:p>
          <a:p>
            <a:pPr marL="342900" indent="-342900">
              <a:buNone/>
            </a:pPr>
            <a:r>
              <a:rPr lang="en-US"/>
              <a:t>Vice-Principal</a:t>
            </a:r>
          </a:p>
          <a:p>
            <a:pPr marL="342900" indent="-342900"/>
            <a:endParaRPr lang="en-US"/>
          </a:p>
        </p:txBody>
      </p:sp>
      <p:pic>
        <p:nvPicPr>
          <p:cNvPr id="4" name="Picture 3">
            <a:extLst>
              <a:ext uri="{FF2B5EF4-FFF2-40B4-BE49-F238E27FC236}">
                <a16:creationId xmlns:a16="http://schemas.microsoft.com/office/drawing/2014/main" id="{77AD13CB-B824-3B8E-0723-B84F5C863265}"/>
              </a:ext>
            </a:extLst>
          </p:cNvPr>
          <p:cNvPicPr>
            <a:picLocks noChangeAspect="1"/>
          </p:cNvPicPr>
          <p:nvPr/>
        </p:nvPicPr>
        <p:blipFill>
          <a:blip r:embed="rId3"/>
          <a:stretch>
            <a:fillRect/>
          </a:stretch>
        </p:blipFill>
        <p:spPr>
          <a:xfrm>
            <a:off x="7801583" y="1630600"/>
            <a:ext cx="730260" cy="1095390"/>
          </a:xfrm>
          <a:prstGeom prst="rect">
            <a:avLst/>
          </a:prstGeom>
        </p:spPr>
      </p:pic>
      <p:pic>
        <p:nvPicPr>
          <p:cNvPr id="5" name="Picture 4">
            <a:extLst>
              <a:ext uri="{FF2B5EF4-FFF2-40B4-BE49-F238E27FC236}">
                <a16:creationId xmlns:a16="http://schemas.microsoft.com/office/drawing/2014/main" id="{417DCC10-4755-843D-2560-1C1B6B2D943C}"/>
              </a:ext>
            </a:extLst>
          </p:cNvPr>
          <p:cNvPicPr>
            <a:picLocks noChangeAspect="1"/>
          </p:cNvPicPr>
          <p:nvPr/>
        </p:nvPicPr>
        <p:blipFill>
          <a:blip r:embed="rId4"/>
          <a:stretch>
            <a:fillRect/>
          </a:stretch>
        </p:blipFill>
        <p:spPr>
          <a:xfrm>
            <a:off x="7809094" y="2881304"/>
            <a:ext cx="730260" cy="1095390"/>
          </a:xfrm>
          <a:prstGeom prst="rect">
            <a:avLst/>
          </a:prstGeom>
        </p:spPr>
      </p:pic>
      <p:pic>
        <p:nvPicPr>
          <p:cNvPr id="6" name="Picture 5">
            <a:extLst>
              <a:ext uri="{FF2B5EF4-FFF2-40B4-BE49-F238E27FC236}">
                <a16:creationId xmlns:a16="http://schemas.microsoft.com/office/drawing/2014/main" id="{002C768A-D5A0-8D79-45A7-270D6860D4D9}"/>
              </a:ext>
            </a:extLst>
          </p:cNvPr>
          <p:cNvPicPr>
            <a:picLocks noChangeAspect="1"/>
          </p:cNvPicPr>
          <p:nvPr/>
        </p:nvPicPr>
        <p:blipFill>
          <a:blip r:embed="rId5"/>
          <a:stretch>
            <a:fillRect/>
          </a:stretch>
        </p:blipFill>
        <p:spPr>
          <a:xfrm>
            <a:off x="7815486" y="4132009"/>
            <a:ext cx="786196" cy="11792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General Information</a:t>
            </a:r>
          </a:p>
        </p:txBody>
      </p:sp>
      <p:sp>
        <p:nvSpPr>
          <p:cNvPr id="5" name="Content Placeholder 4"/>
          <p:cNvSpPr>
            <a:spLocks noGrp="1"/>
          </p:cNvSpPr>
          <p:nvPr>
            <p:ph idx="1"/>
          </p:nvPr>
        </p:nvSpPr>
        <p:spPr/>
        <p:txBody>
          <a:bodyPr>
            <a:normAutofit/>
          </a:bodyPr>
          <a:lstStyle/>
          <a:p>
            <a:pPr>
              <a:buNone/>
            </a:pPr>
            <a:r>
              <a:rPr lang="en-US" b="1" u="sng"/>
              <a:t>Semester System</a:t>
            </a:r>
            <a:r>
              <a:rPr lang="en-US"/>
              <a:t>:  The school operates on a semester system as follows;</a:t>
            </a:r>
          </a:p>
          <a:p>
            <a:pPr>
              <a:buNone/>
            </a:pPr>
            <a:r>
              <a:rPr lang="en-US"/>
              <a:t>		Semester 1 – September to January</a:t>
            </a:r>
          </a:p>
          <a:p>
            <a:pPr>
              <a:buNone/>
            </a:pPr>
            <a:r>
              <a:rPr lang="en-US"/>
              <a:t>		Semester 2 – February to June</a:t>
            </a:r>
          </a:p>
          <a:p>
            <a:pPr>
              <a:buNone/>
            </a:pPr>
            <a:r>
              <a:rPr lang="en-US" b="1" u="sng"/>
              <a:t>Credit System:  </a:t>
            </a:r>
            <a:r>
              <a:rPr lang="en-US"/>
              <a:t>Credits are awarded for successful completion of courses </a:t>
            </a:r>
          </a:p>
          <a:p>
            <a:pPr>
              <a:buNone/>
            </a:pPr>
            <a:r>
              <a:rPr lang="en-US" b="1" u="sng"/>
              <a:t>Graduation</a:t>
            </a:r>
            <a:r>
              <a:rPr lang="en-US"/>
              <a:t>:  The minimum requirement for graduation – 30 credits. Students must also have all the compulsory courses as per the High School </a:t>
            </a:r>
            <a:r>
              <a:rPr lang="en-US">
                <a:hlinkClick r:id="rId2" action="ppaction://hlinkfile"/>
              </a:rPr>
              <a:t>Program</a:t>
            </a:r>
            <a:r>
              <a:rPr lang="en-US"/>
              <a:t> </a:t>
            </a:r>
            <a:r>
              <a:rPr lang="en-US">
                <a:hlinkClick r:id="rId3" action="ppaction://hlinkfile"/>
              </a:rPr>
              <a:t>Model</a:t>
            </a:r>
            <a:r>
              <a:rPr lang="en-US"/>
              <a:t>.</a:t>
            </a:r>
          </a:p>
          <a:p>
            <a:pPr>
              <a:buNone/>
            </a:pP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General Information</a:t>
            </a:r>
          </a:p>
        </p:txBody>
      </p:sp>
      <p:sp>
        <p:nvSpPr>
          <p:cNvPr id="3" name="Content Placeholder 2"/>
          <p:cNvSpPr>
            <a:spLocks noGrp="1"/>
          </p:cNvSpPr>
          <p:nvPr>
            <p:ph idx="1"/>
          </p:nvPr>
        </p:nvSpPr>
        <p:spPr/>
        <p:txBody>
          <a:bodyPr vert="horz" lIns="91440" tIns="45720" rIns="91440" bIns="45720" rtlCol="0" anchor="t">
            <a:normAutofit/>
          </a:bodyPr>
          <a:lstStyle/>
          <a:p>
            <a:pPr>
              <a:buNone/>
            </a:pPr>
            <a:r>
              <a:rPr lang="en-US" b="1" u="sng" dirty="0"/>
              <a:t>Student Activity Fee:</a:t>
            </a:r>
            <a:r>
              <a:rPr lang="en-US" dirty="0"/>
              <a:t>  $60.00, non-refundable fee, used to pay for the cost of student activities and a yearbook.</a:t>
            </a:r>
          </a:p>
          <a:p>
            <a:pPr>
              <a:buNone/>
            </a:pPr>
            <a:r>
              <a:rPr lang="en-US" b="1" u="sng" dirty="0"/>
              <a:t>Locker:</a:t>
            </a:r>
            <a:r>
              <a:rPr lang="en-US" dirty="0"/>
              <a:t>  All students Grade 9 – 11 are assigned their own locker. </a:t>
            </a:r>
          </a:p>
          <a:p>
            <a:pPr>
              <a:buNone/>
            </a:pPr>
            <a:r>
              <a:rPr lang="en-US" b="1" u="sng" dirty="0"/>
              <a:t>Textbooks:</a:t>
            </a:r>
            <a:r>
              <a:rPr lang="en-US" dirty="0"/>
              <a:t>  Provided at no cost, however if a book is lost, student will be charged replacement cost of the text.</a:t>
            </a:r>
          </a:p>
          <a:p>
            <a:pPr>
              <a:buNone/>
            </a:pPr>
            <a:r>
              <a:rPr lang="en-US" b="1" u="sng" dirty="0"/>
              <a:t>Drop-off and pick-up</a:t>
            </a:r>
            <a:r>
              <a:rPr lang="en-US" dirty="0"/>
              <a:t>: Please use the lane at the north end of the school. We ask that vehicles move ahead and do not stop at the north entrance. This is a one-way road with 2 lanes.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72C1-B9CC-10FF-BD4C-23202557A4B5}"/>
              </a:ext>
            </a:extLst>
          </p:cNvPr>
          <p:cNvSpPr>
            <a:spLocks noGrp="1"/>
          </p:cNvSpPr>
          <p:nvPr>
            <p:ph type="title"/>
          </p:nvPr>
        </p:nvSpPr>
        <p:spPr/>
        <p:txBody>
          <a:bodyPr/>
          <a:lstStyle/>
          <a:p>
            <a:r>
              <a:rPr lang="en-CA" dirty="0"/>
              <a:t>What is RTI?</a:t>
            </a:r>
            <a:endParaRPr lang="en-US" dirty="0"/>
          </a:p>
        </p:txBody>
      </p:sp>
      <p:sp>
        <p:nvSpPr>
          <p:cNvPr id="3" name="Content Placeholder 2">
            <a:extLst>
              <a:ext uri="{FF2B5EF4-FFF2-40B4-BE49-F238E27FC236}">
                <a16:creationId xmlns:a16="http://schemas.microsoft.com/office/drawing/2014/main" id="{B6EBEAC6-96C8-581A-8993-A8CDEE030316}"/>
              </a:ext>
            </a:extLst>
          </p:cNvPr>
          <p:cNvSpPr>
            <a:spLocks noGrp="1"/>
          </p:cNvSpPr>
          <p:nvPr>
            <p:ph idx="1"/>
          </p:nvPr>
        </p:nvSpPr>
        <p:spPr>
          <a:xfrm>
            <a:off x="728111" y="1663626"/>
            <a:ext cx="6711654" cy="4195481"/>
          </a:xfrm>
        </p:spPr>
        <p:txBody>
          <a:bodyPr vert="horz" lIns="91440" tIns="45720" rIns="91440" bIns="45720" rtlCol="0" anchor="t">
            <a:normAutofit lnSpcReduction="10000"/>
          </a:bodyPr>
          <a:lstStyle/>
          <a:p>
            <a:pPr marL="0" indent="0">
              <a:buNone/>
            </a:pPr>
            <a:r>
              <a:rPr lang="en-CA" b="1" dirty="0"/>
              <a:t>Response to Intervention </a:t>
            </a:r>
          </a:p>
          <a:p>
            <a:pPr marL="0" indent="0">
              <a:buNone/>
            </a:pPr>
            <a:r>
              <a:rPr lang="en-CA" dirty="0">
                <a:ea typeface="+mn-lt"/>
                <a:cs typeface="+mn-lt"/>
              </a:rPr>
              <a:t>To address student learning, mental wellness and to build connections, the SVRSS has implemented a Response to Intervention or RTI.</a:t>
            </a:r>
          </a:p>
          <a:p>
            <a:pPr marL="0" indent="0">
              <a:buNone/>
            </a:pPr>
            <a:r>
              <a:rPr lang="en-CA" dirty="0">
                <a:ea typeface="+mn-lt"/>
                <a:cs typeface="+mn-lt"/>
              </a:rPr>
              <a:t>Students are assigned to 1 teacher for the entire year. Attendance is mandatory.</a:t>
            </a:r>
          </a:p>
          <a:p>
            <a:pPr marL="0" indent="0">
              <a:buNone/>
            </a:pPr>
            <a:r>
              <a:rPr lang="en-CA" dirty="0">
                <a:ea typeface="+mn-lt"/>
                <a:cs typeface="+mn-lt"/>
              </a:rPr>
              <a:t>This is in response to student data which identified the need for time in the student’s day with their teachers. </a:t>
            </a:r>
          </a:p>
          <a:p>
            <a:pPr marL="0" indent="0">
              <a:buNone/>
            </a:pPr>
            <a:r>
              <a:rPr lang="en-CA" dirty="0">
                <a:ea typeface="+mn-lt"/>
                <a:cs typeface="+mn-lt"/>
              </a:rPr>
              <a:t>Students can use this 25 - minute block of time to review concepts, complete homework, prepare for assessments and complete missing assessments. </a:t>
            </a:r>
            <a:endParaRPr lang="en-US" dirty="0"/>
          </a:p>
        </p:txBody>
      </p:sp>
    </p:spTree>
    <p:extLst>
      <p:ext uri="{BB962C8B-B14F-4D97-AF65-F5344CB8AC3E}">
        <p14:creationId xmlns:p14="http://schemas.microsoft.com/office/powerpoint/2010/main" val="2081976422"/>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Student Achievement Reporting</a:t>
            </a:r>
          </a:p>
        </p:txBody>
      </p:sp>
      <p:sp>
        <p:nvSpPr>
          <p:cNvPr id="3" name="Content Placeholder 2"/>
          <p:cNvSpPr>
            <a:spLocks noGrp="1"/>
          </p:cNvSpPr>
          <p:nvPr>
            <p:ph idx="1"/>
          </p:nvPr>
        </p:nvSpPr>
        <p:spPr/>
        <p:txBody>
          <a:bodyPr>
            <a:normAutofit fontScale="92500"/>
          </a:bodyPr>
          <a:lstStyle/>
          <a:p>
            <a:pPr>
              <a:buNone/>
            </a:pPr>
            <a:r>
              <a:rPr lang="en-US" b="1" u="sng"/>
              <a:t>Semester 1</a:t>
            </a:r>
          </a:p>
          <a:p>
            <a:r>
              <a:rPr lang="en-US"/>
              <a:t>Report cards and Parent-Teacher Interviews – mid November</a:t>
            </a:r>
          </a:p>
          <a:p>
            <a:r>
              <a:rPr lang="en-US"/>
              <a:t>Final grades at the end of January</a:t>
            </a:r>
          </a:p>
          <a:p>
            <a:pPr>
              <a:buNone/>
            </a:pPr>
            <a:r>
              <a:rPr lang="en-US" b="1" u="sng"/>
              <a:t>Semester 2</a:t>
            </a:r>
          </a:p>
          <a:p>
            <a:r>
              <a:rPr lang="en-US"/>
              <a:t>Report cards and Parent-Teacher Interviews – April</a:t>
            </a:r>
          </a:p>
          <a:p>
            <a:r>
              <a:rPr lang="en-US"/>
              <a:t>Final grades at the end of June</a:t>
            </a:r>
          </a:p>
          <a:p>
            <a:endParaRPr lang="en-US"/>
          </a:p>
          <a:p>
            <a:pPr marL="0" indent="0">
              <a:buNone/>
            </a:pPr>
            <a:r>
              <a:rPr lang="en-US"/>
              <a:t>Report cards are emailed home to families at both the mid point in the semester and also at the end of the semester.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PowerSchool Portal </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pPr marL="118745" indent="0">
              <a:buNone/>
            </a:pPr>
            <a:r>
              <a:rPr lang="en-CA" sz="2400"/>
              <a:t>All parents are encouraged to stop in at the high school to set up their PowerSchool portal.  </a:t>
            </a:r>
          </a:p>
          <a:p>
            <a:pPr>
              <a:buFontTx/>
              <a:buChar char="-"/>
            </a:pPr>
            <a:r>
              <a:rPr lang="en-CA" sz="2400"/>
              <a:t>From the app, parents can see their students’ marks and attendance in real time as well as being able to see any missing assignments or upcoming assignments.</a:t>
            </a:r>
          </a:p>
          <a:p>
            <a:pPr>
              <a:buFontTx/>
              <a:buChar char="-"/>
            </a:pPr>
            <a:r>
              <a:rPr lang="en-CA" sz="2400"/>
              <a:t>Most students and parents find this to be a very powerful and helpful tool</a:t>
            </a:r>
          </a:p>
          <a:p>
            <a:pPr marL="118745" indent="0">
              <a:buNone/>
            </a:pPr>
            <a:endParaRPr lang="en-CA"/>
          </a:p>
          <a:p>
            <a:pPr marL="118745" indent="0">
              <a:buNone/>
            </a:pPr>
            <a:endParaRPr lang="en-CA"/>
          </a:p>
          <a:p>
            <a:pPr marL="118745" indent="0">
              <a:buNone/>
            </a:pPr>
            <a:endParaRPr lang="en-CA"/>
          </a:p>
          <a:p>
            <a:pPr marL="118745" indent="0">
              <a:buNone/>
            </a:pPr>
            <a:r>
              <a:rPr lang="en-CA"/>
              <a:t>Please see Mrs. Cathy </a:t>
            </a:r>
            <a:r>
              <a:rPr lang="en-CA" err="1"/>
              <a:t>Petelski</a:t>
            </a:r>
            <a:r>
              <a:rPr lang="en-CA"/>
              <a:t> in the Resource Centre to activate your account.</a:t>
            </a:r>
          </a:p>
        </p:txBody>
      </p:sp>
      <p:pic>
        <p:nvPicPr>
          <p:cNvPr id="4" name="Picture 3"/>
          <p:cNvPicPr>
            <a:picLocks noChangeAspect="1"/>
          </p:cNvPicPr>
          <p:nvPr/>
        </p:nvPicPr>
        <p:blipFill>
          <a:blip r:embed="rId2"/>
          <a:stretch>
            <a:fillRect/>
          </a:stretch>
        </p:blipFill>
        <p:spPr>
          <a:xfrm>
            <a:off x="6014962" y="385258"/>
            <a:ext cx="1295400" cy="1120409"/>
          </a:xfrm>
          <a:prstGeom prst="rect">
            <a:avLst/>
          </a:prstGeom>
        </p:spPr>
      </p:pic>
    </p:spTree>
    <p:extLst>
      <p:ext uri="{BB962C8B-B14F-4D97-AF65-F5344CB8AC3E}">
        <p14:creationId xmlns:p14="http://schemas.microsoft.com/office/powerpoint/2010/main" val="65784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Other methods of communication</a:t>
            </a:r>
          </a:p>
        </p:txBody>
      </p:sp>
      <p:sp>
        <p:nvSpPr>
          <p:cNvPr id="3" name="Content Placeholder 2"/>
          <p:cNvSpPr>
            <a:spLocks noGrp="1"/>
          </p:cNvSpPr>
          <p:nvPr>
            <p:ph idx="1"/>
          </p:nvPr>
        </p:nvSpPr>
        <p:spPr>
          <a:xfrm>
            <a:off x="827700" y="1863257"/>
            <a:ext cx="6711654" cy="4614747"/>
          </a:xfrm>
        </p:spPr>
        <p:txBody>
          <a:bodyPr vert="horz" lIns="91440" tIns="45720" rIns="91440" bIns="45720" rtlCol="0" anchor="t">
            <a:noAutofit/>
          </a:bodyPr>
          <a:lstStyle/>
          <a:p>
            <a:r>
              <a:rPr lang="en-CA" sz="2200"/>
              <a:t>SVRSS frequently uses a messaging system that allows us to send voice messages and emails to families.  If your son or daughter is marked “late” or “truant”, you should receive a message from our system.</a:t>
            </a:r>
          </a:p>
          <a:p>
            <a:r>
              <a:rPr lang="en-CA" sz="2200"/>
              <a:t>We also have a Swan Valley School Division website that we encourage all parents to check regularly.</a:t>
            </a:r>
          </a:p>
          <a:p>
            <a:r>
              <a:rPr lang="en-CA" sz="2200"/>
              <a:t>The Swan Valley School Division and SVRSS have a Facebook page to help keep our families informed, please take a minute to like our page if you are on Facebook.</a:t>
            </a:r>
          </a:p>
        </p:txBody>
      </p:sp>
    </p:spTree>
    <p:extLst>
      <p:ext uri="{BB962C8B-B14F-4D97-AF65-F5344CB8AC3E}">
        <p14:creationId xmlns:p14="http://schemas.microsoft.com/office/powerpoint/2010/main" val="32553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SVRSS Attendance</a:t>
            </a:r>
          </a:p>
        </p:txBody>
      </p:sp>
      <p:sp>
        <p:nvSpPr>
          <p:cNvPr id="3" name="Content Placeholder 2"/>
          <p:cNvSpPr>
            <a:spLocks noGrp="1"/>
          </p:cNvSpPr>
          <p:nvPr>
            <p:ph idx="1"/>
          </p:nvPr>
        </p:nvSpPr>
        <p:spPr>
          <a:xfrm>
            <a:off x="827700" y="1643642"/>
            <a:ext cx="6711654" cy="4604764"/>
          </a:xfrm>
        </p:spPr>
        <p:txBody>
          <a:bodyPr vert="horz" lIns="91440" tIns="45720" rIns="91440" bIns="45720" rtlCol="0" anchor="t">
            <a:normAutofit fontScale="92500" lnSpcReduction="20000"/>
          </a:bodyPr>
          <a:lstStyle/>
          <a:p>
            <a:r>
              <a:rPr lang="en-CA" sz="2400" dirty="0"/>
              <a:t>At SVRSS we believe that good attendance is directly related to success.  </a:t>
            </a:r>
          </a:p>
          <a:p>
            <a:r>
              <a:rPr lang="en-CA" sz="2400" dirty="0"/>
              <a:t>If your son/daughter must miss a day of school, please contact the office to inform them of the absenteeism. </a:t>
            </a:r>
            <a:r>
              <a:rPr lang="en-CA" sz="2400" dirty="0" err="1"/>
              <a:t>svrssabsence</a:t>
            </a:r>
            <a:r>
              <a:rPr lang="en-CA" sz="2400" dirty="0"/>
              <a:t> @svsd.ca</a:t>
            </a:r>
          </a:p>
          <a:p>
            <a:r>
              <a:rPr lang="en-US" sz="2400" dirty="0"/>
              <a:t>If you are taking your child out of school part way through the day or bringing them back to school, we ask that you email or phone the office staff and they will adjust the attendance.</a:t>
            </a:r>
            <a:endParaRPr lang="en-CA" sz="2400" dirty="0">
              <a:highlight>
                <a:srgbClr val="FFFF00"/>
              </a:highlight>
            </a:endParaRPr>
          </a:p>
          <a:p>
            <a:r>
              <a:rPr lang="en-CA" sz="2400" dirty="0"/>
              <a:t>Students who frequently miss class can expect interventions such as; phone calls from your teacher,  RTI focused support to assist students to get back on track</a:t>
            </a:r>
          </a:p>
        </p:txBody>
      </p:sp>
    </p:spTree>
    <p:extLst>
      <p:ext uri="{BB962C8B-B14F-4D97-AF65-F5344CB8AC3E}">
        <p14:creationId xmlns:p14="http://schemas.microsoft.com/office/powerpoint/2010/main" val="310897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888DDC-9EC1-AB47-3B16-57EB8DB617B7}"/>
              </a:ext>
            </a:extLst>
          </p:cNvPr>
          <p:cNvSpPr>
            <a:spLocks noGrp="1"/>
          </p:cNvSpPr>
          <p:nvPr>
            <p:ph type="body" idx="1"/>
          </p:nvPr>
        </p:nvSpPr>
        <p:spPr>
          <a:xfrm>
            <a:off x="866216" y="4777380"/>
            <a:ext cx="4843814" cy="861420"/>
          </a:xfrm>
        </p:spPr>
        <p:txBody>
          <a:bodyPr vert="horz" lIns="91440" tIns="45720" rIns="91440" bIns="45720" rtlCol="0" anchor="t">
            <a:normAutofit/>
          </a:bodyPr>
          <a:lstStyle/>
          <a:p>
            <a:r>
              <a:rPr lang="en-US">
                <a:solidFill>
                  <a:schemeClr val="tx1">
                    <a:lumMod val="85000"/>
                    <a:lumOff val="15000"/>
                  </a:schemeClr>
                </a:solidFill>
              </a:rPr>
              <a:t>Cell phone usage at SVRSS</a:t>
            </a:r>
          </a:p>
        </p:txBody>
      </p:sp>
      <p:sp>
        <p:nvSpPr>
          <p:cNvPr id="2" name="Title 1">
            <a:extLst>
              <a:ext uri="{FF2B5EF4-FFF2-40B4-BE49-F238E27FC236}">
                <a16:creationId xmlns:a16="http://schemas.microsoft.com/office/drawing/2014/main" id="{9AB4B9C7-2EAB-B7D4-06E4-5604B13498A1}"/>
              </a:ext>
            </a:extLst>
          </p:cNvPr>
          <p:cNvSpPr>
            <a:spLocks noGrp="1"/>
          </p:cNvSpPr>
          <p:nvPr>
            <p:ph type="title"/>
          </p:nvPr>
        </p:nvSpPr>
        <p:spPr>
          <a:xfrm>
            <a:off x="866216" y="1447800"/>
            <a:ext cx="4843814" cy="3329581"/>
          </a:xfrm>
        </p:spPr>
        <p:txBody>
          <a:bodyPr vert="horz" lIns="91440" tIns="45720" rIns="91440" bIns="45720" rtlCol="0" anchor="b">
            <a:normAutofit/>
          </a:bodyPr>
          <a:lstStyle/>
          <a:p>
            <a:pPr>
              <a:lnSpc>
                <a:spcPct val="90000"/>
              </a:lnSpc>
            </a:pPr>
            <a:r>
              <a:rPr lang="en-US" sz="6700" dirty="0"/>
              <a:t>Digital Citizenship</a:t>
            </a:r>
          </a:p>
        </p:txBody>
      </p:sp>
    </p:spTree>
    <p:extLst>
      <p:ext uri="{BB962C8B-B14F-4D97-AF65-F5344CB8AC3E}">
        <p14:creationId xmlns:p14="http://schemas.microsoft.com/office/powerpoint/2010/main" val="236084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1785" y="629266"/>
            <a:ext cx="3575604" cy="1641986"/>
          </a:xfrm>
        </p:spPr>
        <p:txBody>
          <a:bodyPr>
            <a:normAutofit/>
          </a:bodyPr>
          <a:lstStyle/>
          <a:p>
            <a:pPr>
              <a:lnSpc>
                <a:spcPct val="90000"/>
              </a:lnSpc>
            </a:pPr>
            <a:r>
              <a:rPr lang="en-US" sz="2900"/>
              <a:t>Opportunities to enrich your high school experience</a:t>
            </a:r>
          </a:p>
        </p:txBody>
      </p:sp>
      <p:pic>
        <p:nvPicPr>
          <p:cNvPr id="16" name="Picture 15">
            <a:extLst>
              <a:ext uri="{FF2B5EF4-FFF2-40B4-BE49-F238E27FC236}">
                <a16:creationId xmlns:a16="http://schemas.microsoft.com/office/drawing/2014/main" id="{191B6AB0-18F3-B146-6D7E-16AAFBE6F992}"/>
              </a:ext>
            </a:extLst>
          </p:cNvPr>
          <p:cNvPicPr>
            <a:picLocks noChangeAspect="1"/>
          </p:cNvPicPr>
          <p:nvPr/>
        </p:nvPicPr>
        <p:blipFill>
          <a:blip r:embed="rId3"/>
          <a:srcRect l="50900" r="20590"/>
          <a:stretch>
            <a:fillRect/>
          </a:stretch>
        </p:blipFill>
        <p:spPr>
          <a:xfrm>
            <a:off x="20" y="10"/>
            <a:ext cx="3475989" cy="6857990"/>
          </a:xfrm>
          <a:prstGeom prst="rect">
            <a:avLst/>
          </a:prstGeom>
        </p:spPr>
      </p:pic>
      <p:sp>
        <p:nvSpPr>
          <p:cNvPr id="3" name="Content Placeholder 2"/>
          <p:cNvSpPr>
            <a:spLocks noGrp="1"/>
          </p:cNvSpPr>
          <p:nvPr>
            <p:ph idx="1"/>
          </p:nvPr>
        </p:nvSpPr>
        <p:spPr>
          <a:xfrm>
            <a:off x="3961785" y="2438400"/>
            <a:ext cx="3575604" cy="3809999"/>
          </a:xfrm>
        </p:spPr>
        <p:txBody>
          <a:bodyPr vert="horz" lIns="91440" tIns="45720" rIns="91440" bIns="45720" rtlCol="0">
            <a:normAutofit/>
          </a:bodyPr>
          <a:lstStyle/>
          <a:p>
            <a:pPr marL="342900" indent="-342900">
              <a:lnSpc>
                <a:spcPct val="90000"/>
              </a:lnSpc>
              <a:buNone/>
            </a:pPr>
            <a:r>
              <a:rPr lang="en-US" sz="1000" b="1" u="sng"/>
              <a:t>School Sports Teams</a:t>
            </a:r>
            <a:endParaRPr lang="en-US" sz="1000"/>
          </a:p>
          <a:p>
            <a:pPr marL="118745" indent="0">
              <a:lnSpc>
                <a:spcPct val="90000"/>
              </a:lnSpc>
              <a:buNone/>
            </a:pPr>
            <a:r>
              <a:rPr lang="en-US" sz="1000">
                <a:ea typeface="+mj-lt"/>
                <a:cs typeface="+mj-lt"/>
              </a:rPr>
              <a:t>volleyball </a:t>
            </a:r>
          </a:p>
          <a:p>
            <a:pPr marL="118745" indent="0">
              <a:lnSpc>
                <a:spcPct val="90000"/>
              </a:lnSpc>
              <a:buNone/>
            </a:pPr>
            <a:r>
              <a:rPr lang="en-US" sz="1000">
                <a:ea typeface="+mj-lt"/>
                <a:cs typeface="+mj-lt"/>
              </a:rPr>
              <a:t>soccer </a:t>
            </a:r>
          </a:p>
          <a:p>
            <a:pPr marL="118745" indent="0">
              <a:lnSpc>
                <a:spcPct val="90000"/>
              </a:lnSpc>
              <a:buNone/>
            </a:pPr>
            <a:r>
              <a:rPr lang="en-US" sz="1000">
                <a:ea typeface="+mj-lt"/>
                <a:cs typeface="+mj-lt"/>
              </a:rPr>
              <a:t>golf</a:t>
            </a:r>
          </a:p>
          <a:p>
            <a:pPr marL="118745" indent="0">
              <a:lnSpc>
                <a:spcPct val="90000"/>
              </a:lnSpc>
              <a:buNone/>
            </a:pPr>
            <a:r>
              <a:rPr lang="en-US" sz="1000">
                <a:ea typeface="+mj-lt"/>
                <a:cs typeface="+mj-lt"/>
              </a:rPr>
              <a:t>football </a:t>
            </a:r>
          </a:p>
          <a:p>
            <a:pPr marL="118745" indent="0">
              <a:lnSpc>
                <a:spcPct val="90000"/>
              </a:lnSpc>
              <a:buNone/>
            </a:pPr>
            <a:r>
              <a:rPr lang="en-US" sz="1000">
                <a:ea typeface="+mj-lt"/>
                <a:cs typeface="+mj-lt"/>
              </a:rPr>
              <a:t>basketball </a:t>
            </a:r>
          </a:p>
          <a:p>
            <a:pPr marL="118745" indent="0">
              <a:lnSpc>
                <a:spcPct val="90000"/>
              </a:lnSpc>
              <a:buNone/>
            </a:pPr>
            <a:r>
              <a:rPr lang="en-US" sz="1000">
                <a:ea typeface="+mj-lt"/>
                <a:cs typeface="+mj-lt"/>
              </a:rPr>
              <a:t>cross-country running </a:t>
            </a:r>
          </a:p>
          <a:p>
            <a:pPr marL="118745" indent="0">
              <a:lnSpc>
                <a:spcPct val="90000"/>
              </a:lnSpc>
              <a:buNone/>
            </a:pPr>
            <a:r>
              <a:rPr lang="en-US" sz="1000">
                <a:ea typeface="+mj-lt"/>
                <a:cs typeface="+mj-lt"/>
              </a:rPr>
              <a:t>badminton</a:t>
            </a:r>
          </a:p>
          <a:p>
            <a:pPr marL="118745" indent="0">
              <a:lnSpc>
                <a:spcPct val="90000"/>
              </a:lnSpc>
              <a:buNone/>
            </a:pPr>
            <a:r>
              <a:rPr lang="en-US" sz="1000">
                <a:ea typeface="+mj-lt"/>
                <a:cs typeface="+mj-lt"/>
              </a:rPr>
              <a:t>curling </a:t>
            </a:r>
          </a:p>
          <a:p>
            <a:pPr marL="118745" indent="0">
              <a:lnSpc>
                <a:spcPct val="90000"/>
              </a:lnSpc>
              <a:buNone/>
            </a:pPr>
            <a:r>
              <a:rPr lang="en-US" sz="1000">
                <a:ea typeface="+mj-lt"/>
                <a:cs typeface="+mj-lt"/>
              </a:rPr>
              <a:t>track and field </a:t>
            </a:r>
          </a:p>
          <a:p>
            <a:pPr marL="118745" indent="0">
              <a:lnSpc>
                <a:spcPct val="90000"/>
              </a:lnSpc>
              <a:buNone/>
            </a:pPr>
            <a:r>
              <a:rPr lang="en-US" sz="1000">
                <a:ea typeface="+mj-lt"/>
                <a:cs typeface="+mj-lt"/>
              </a:rPr>
              <a:t>rugby</a:t>
            </a:r>
          </a:p>
          <a:p>
            <a:pPr marL="118745" indent="0">
              <a:lnSpc>
                <a:spcPct val="90000"/>
              </a:lnSpc>
              <a:buNone/>
            </a:pPr>
            <a:r>
              <a:rPr lang="en-US" sz="1000">
                <a:ea typeface="+mj-lt"/>
                <a:cs typeface="+mj-lt"/>
              </a:rPr>
              <a:t>hockey</a:t>
            </a:r>
          </a:p>
          <a:p>
            <a:pPr marL="118745" indent="0">
              <a:lnSpc>
                <a:spcPct val="90000"/>
              </a:lnSpc>
              <a:buNone/>
            </a:pPr>
            <a:r>
              <a:rPr lang="en-US" sz="1000">
                <a:ea typeface="+mj-lt"/>
                <a:cs typeface="+mj-lt"/>
              </a:rPr>
              <a:t>fastball</a:t>
            </a:r>
          </a:p>
          <a:p>
            <a:pPr marL="118745" indent="0">
              <a:lnSpc>
                <a:spcPct val="90000"/>
              </a:lnSpc>
              <a:buNone/>
            </a:pPr>
            <a:r>
              <a:rPr lang="en-US" sz="1000">
                <a:ea typeface="+mj-lt"/>
                <a:cs typeface="+mj-lt"/>
              </a:rPr>
              <a:t>baseball</a:t>
            </a:r>
            <a:endParaRPr lang="en-US" sz="1000"/>
          </a:p>
          <a:p>
            <a:pPr marL="342900" indent="-342900">
              <a:lnSpc>
                <a:spcPct val="90000"/>
              </a:lnSpc>
            </a:pP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1" nodeType="clickEffect">
                                  <p:stCondLst>
                                    <p:cond delay="0"/>
                                  </p:stCondLst>
                                  <p:childTnLst>
                                    <p:set>
                                      <p:cBhvr>
                                        <p:cTn id="62" dur="1" fill="hold">
                                          <p:stCondLst>
                                            <p:cond delay="0"/>
                                          </p:stCondLst>
                                        </p:cTn>
                                        <p:tgtEl>
                                          <p:spTgt spid="3">
                                            <p:txEl>
                                              <p:pRg st="0" end="0"/>
                                            </p:txEl>
                                          </p:spTgt>
                                        </p:tgtEl>
                                        <p:attrNameLst>
                                          <p:attrName>style.visibility</p:attrName>
                                        </p:attrNameLst>
                                      </p:cBhvr>
                                      <p:to>
                                        <p:strVal val="visible"/>
                                      </p:to>
                                    </p:set>
                                    <p:animEffect transition="in" filter="fade">
                                      <p:cBhvr>
                                        <p:cTn id="63" dur="500"/>
                                        <p:tgtEl>
                                          <p:spTgt spid="3">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1" nodeType="clickEffect">
                                  <p:stCondLst>
                                    <p:cond delay="0"/>
                                  </p:stCondLst>
                                  <p:childTnLst>
                                    <p:set>
                                      <p:cBhvr>
                                        <p:cTn id="67" dur="1" fill="hold">
                                          <p:stCondLst>
                                            <p:cond delay="0"/>
                                          </p:stCondLst>
                                        </p:cTn>
                                        <p:tgtEl>
                                          <p:spTgt spid="3">
                                            <p:txEl>
                                              <p:pRg st="1" end="1"/>
                                            </p:txEl>
                                          </p:spTgt>
                                        </p:tgtEl>
                                        <p:attrNameLst>
                                          <p:attrName>style.visibility</p:attrName>
                                        </p:attrNameLst>
                                      </p:cBhvr>
                                      <p:to>
                                        <p:strVal val="visible"/>
                                      </p:to>
                                    </p:set>
                                    <p:animEffect transition="in" filter="fade">
                                      <p:cBhvr>
                                        <p:cTn id="68" dur="500"/>
                                        <p:tgtEl>
                                          <p:spTgt spid="3">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1" nodeType="clickEffect">
                                  <p:stCondLst>
                                    <p:cond delay="0"/>
                                  </p:stCondLst>
                                  <p:childTnLst>
                                    <p:set>
                                      <p:cBhvr>
                                        <p:cTn id="72" dur="1" fill="hold">
                                          <p:stCondLst>
                                            <p:cond delay="0"/>
                                          </p:stCondLst>
                                        </p:cTn>
                                        <p:tgtEl>
                                          <p:spTgt spid="3">
                                            <p:txEl>
                                              <p:pRg st="2" end="2"/>
                                            </p:txEl>
                                          </p:spTgt>
                                        </p:tgtEl>
                                        <p:attrNameLst>
                                          <p:attrName>style.visibility</p:attrName>
                                        </p:attrNameLst>
                                      </p:cBhvr>
                                      <p:to>
                                        <p:strVal val="visible"/>
                                      </p:to>
                                    </p:set>
                                    <p:animEffect transition="in" filter="fade">
                                      <p:cBhvr>
                                        <p:cTn id="73" dur="500"/>
                                        <p:tgtEl>
                                          <p:spTgt spid="3">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1" nodeType="clickEffect">
                                  <p:stCondLst>
                                    <p:cond delay="0"/>
                                  </p:stCondLst>
                                  <p:childTnLst>
                                    <p:set>
                                      <p:cBhvr>
                                        <p:cTn id="77" dur="1" fill="hold">
                                          <p:stCondLst>
                                            <p:cond delay="0"/>
                                          </p:stCondLst>
                                        </p:cTn>
                                        <p:tgtEl>
                                          <p:spTgt spid="3">
                                            <p:txEl>
                                              <p:pRg st="3" end="3"/>
                                            </p:txEl>
                                          </p:spTgt>
                                        </p:tgtEl>
                                        <p:attrNameLst>
                                          <p:attrName>style.visibility</p:attrName>
                                        </p:attrNameLst>
                                      </p:cBhvr>
                                      <p:to>
                                        <p:strVal val="visible"/>
                                      </p:to>
                                    </p:set>
                                    <p:animEffect transition="in" filter="fade">
                                      <p:cBhvr>
                                        <p:cTn id="78" dur="500"/>
                                        <p:tgtEl>
                                          <p:spTgt spid="3">
                                            <p:txEl>
                                              <p:pRg st="3" end="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1" nodeType="clickEffect">
                                  <p:stCondLst>
                                    <p:cond delay="0"/>
                                  </p:stCondLst>
                                  <p:childTnLst>
                                    <p:set>
                                      <p:cBhvr>
                                        <p:cTn id="82" dur="1" fill="hold">
                                          <p:stCondLst>
                                            <p:cond delay="0"/>
                                          </p:stCondLst>
                                        </p:cTn>
                                        <p:tgtEl>
                                          <p:spTgt spid="3">
                                            <p:txEl>
                                              <p:pRg st="4" end="4"/>
                                            </p:txEl>
                                          </p:spTgt>
                                        </p:tgtEl>
                                        <p:attrNameLst>
                                          <p:attrName>style.visibility</p:attrName>
                                        </p:attrNameLst>
                                      </p:cBhvr>
                                      <p:to>
                                        <p:strVal val="visible"/>
                                      </p:to>
                                    </p:set>
                                    <p:animEffect transition="in" filter="fade">
                                      <p:cBhvr>
                                        <p:cTn id="83" dur="500"/>
                                        <p:tgtEl>
                                          <p:spTgt spid="3">
                                            <p:txEl>
                                              <p:pRg st="4" end="4"/>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1" nodeType="clickEffect">
                                  <p:stCondLst>
                                    <p:cond delay="0"/>
                                  </p:stCondLst>
                                  <p:childTnLst>
                                    <p:set>
                                      <p:cBhvr>
                                        <p:cTn id="87" dur="1" fill="hold">
                                          <p:stCondLst>
                                            <p:cond delay="0"/>
                                          </p:stCondLst>
                                        </p:cTn>
                                        <p:tgtEl>
                                          <p:spTgt spid="3">
                                            <p:txEl>
                                              <p:pRg st="5" end="5"/>
                                            </p:txEl>
                                          </p:spTgt>
                                        </p:tgtEl>
                                        <p:attrNameLst>
                                          <p:attrName>style.visibility</p:attrName>
                                        </p:attrNameLst>
                                      </p:cBhvr>
                                      <p:to>
                                        <p:strVal val="visible"/>
                                      </p:to>
                                    </p:set>
                                    <p:animEffect transition="in" filter="fade">
                                      <p:cBhvr>
                                        <p:cTn id="88" dur="500"/>
                                        <p:tgtEl>
                                          <p:spTgt spid="3">
                                            <p:txEl>
                                              <p:pRg st="5" end="5"/>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1" nodeType="clickEffect">
                                  <p:stCondLst>
                                    <p:cond delay="0"/>
                                  </p:stCondLst>
                                  <p:childTnLst>
                                    <p:set>
                                      <p:cBhvr>
                                        <p:cTn id="92" dur="1" fill="hold">
                                          <p:stCondLst>
                                            <p:cond delay="0"/>
                                          </p:stCondLst>
                                        </p:cTn>
                                        <p:tgtEl>
                                          <p:spTgt spid="3">
                                            <p:txEl>
                                              <p:pRg st="6" end="6"/>
                                            </p:txEl>
                                          </p:spTgt>
                                        </p:tgtEl>
                                        <p:attrNameLst>
                                          <p:attrName>style.visibility</p:attrName>
                                        </p:attrNameLst>
                                      </p:cBhvr>
                                      <p:to>
                                        <p:strVal val="visible"/>
                                      </p:to>
                                    </p:set>
                                    <p:animEffect transition="in" filter="fade">
                                      <p:cBhvr>
                                        <p:cTn id="93" dur="500"/>
                                        <p:tgtEl>
                                          <p:spTgt spid="3">
                                            <p:txEl>
                                              <p:pRg st="6" end="6"/>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1" nodeType="clickEffect">
                                  <p:stCondLst>
                                    <p:cond delay="0"/>
                                  </p:stCondLst>
                                  <p:childTnLst>
                                    <p:set>
                                      <p:cBhvr>
                                        <p:cTn id="97" dur="1" fill="hold">
                                          <p:stCondLst>
                                            <p:cond delay="0"/>
                                          </p:stCondLst>
                                        </p:cTn>
                                        <p:tgtEl>
                                          <p:spTgt spid="3">
                                            <p:txEl>
                                              <p:pRg st="7" end="7"/>
                                            </p:txEl>
                                          </p:spTgt>
                                        </p:tgtEl>
                                        <p:attrNameLst>
                                          <p:attrName>style.visibility</p:attrName>
                                        </p:attrNameLst>
                                      </p:cBhvr>
                                      <p:to>
                                        <p:strVal val="visible"/>
                                      </p:to>
                                    </p:set>
                                    <p:animEffect transition="in" filter="fade">
                                      <p:cBhvr>
                                        <p:cTn id="98" dur="500"/>
                                        <p:tgtEl>
                                          <p:spTgt spid="3">
                                            <p:txEl>
                                              <p:pRg st="7" end="7"/>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1" nodeType="clickEffect">
                                  <p:stCondLst>
                                    <p:cond delay="0"/>
                                  </p:stCondLst>
                                  <p:childTnLst>
                                    <p:set>
                                      <p:cBhvr>
                                        <p:cTn id="102" dur="1" fill="hold">
                                          <p:stCondLst>
                                            <p:cond delay="0"/>
                                          </p:stCondLst>
                                        </p:cTn>
                                        <p:tgtEl>
                                          <p:spTgt spid="3">
                                            <p:txEl>
                                              <p:pRg st="8" end="8"/>
                                            </p:txEl>
                                          </p:spTgt>
                                        </p:tgtEl>
                                        <p:attrNameLst>
                                          <p:attrName>style.visibility</p:attrName>
                                        </p:attrNameLst>
                                      </p:cBhvr>
                                      <p:to>
                                        <p:strVal val="visible"/>
                                      </p:to>
                                    </p:set>
                                    <p:animEffect transition="in" filter="fade">
                                      <p:cBhvr>
                                        <p:cTn id="103" dur="500"/>
                                        <p:tgtEl>
                                          <p:spTgt spid="3">
                                            <p:txEl>
                                              <p:pRg st="8" end="8"/>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1" nodeType="clickEffect">
                                  <p:stCondLst>
                                    <p:cond delay="0"/>
                                  </p:stCondLst>
                                  <p:childTnLst>
                                    <p:set>
                                      <p:cBhvr>
                                        <p:cTn id="107" dur="1" fill="hold">
                                          <p:stCondLst>
                                            <p:cond delay="0"/>
                                          </p:stCondLst>
                                        </p:cTn>
                                        <p:tgtEl>
                                          <p:spTgt spid="3">
                                            <p:txEl>
                                              <p:pRg st="9" end="9"/>
                                            </p:txEl>
                                          </p:spTgt>
                                        </p:tgtEl>
                                        <p:attrNameLst>
                                          <p:attrName>style.visibility</p:attrName>
                                        </p:attrNameLst>
                                      </p:cBhvr>
                                      <p:to>
                                        <p:strVal val="visible"/>
                                      </p:to>
                                    </p:set>
                                    <p:animEffect transition="in" filter="fade">
                                      <p:cBhvr>
                                        <p:cTn id="108" dur="500"/>
                                        <p:tgtEl>
                                          <p:spTgt spid="3">
                                            <p:txEl>
                                              <p:pRg st="9" end="9"/>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1" nodeType="clickEffect">
                                  <p:stCondLst>
                                    <p:cond delay="0"/>
                                  </p:stCondLst>
                                  <p:childTnLst>
                                    <p:set>
                                      <p:cBhvr>
                                        <p:cTn id="112" dur="1" fill="hold">
                                          <p:stCondLst>
                                            <p:cond delay="0"/>
                                          </p:stCondLst>
                                        </p:cTn>
                                        <p:tgtEl>
                                          <p:spTgt spid="3">
                                            <p:txEl>
                                              <p:pRg st="10" end="10"/>
                                            </p:txEl>
                                          </p:spTgt>
                                        </p:tgtEl>
                                        <p:attrNameLst>
                                          <p:attrName>style.visibility</p:attrName>
                                        </p:attrNameLst>
                                      </p:cBhvr>
                                      <p:to>
                                        <p:strVal val="visible"/>
                                      </p:to>
                                    </p:set>
                                    <p:animEffect transition="in" filter="fade">
                                      <p:cBhvr>
                                        <p:cTn id="113" dur="500"/>
                                        <p:tgtEl>
                                          <p:spTgt spid="3">
                                            <p:txEl>
                                              <p:pRg st="10" end="10"/>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1" nodeType="clickEffect">
                                  <p:stCondLst>
                                    <p:cond delay="0"/>
                                  </p:stCondLst>
                                  <p:childTnLst>
                                    <p:set>
                                      <p:cBhvr>
                                        <p:cTn id="117" dur="1" fill="hold">
                                          <p:stCondLst>
                                            <p:cond delay="0"/>
                                          </p:stCondLst>
                                        </p:cTn>
                                        <p:tgtEl>
                                          <p:spTgt spid="3">
                                            <p:txEl>
                                              <p:pRg st="11" end="11"/>
                                            </p:txEl>
                                          </p:spTgt>
                                        </p:tgtEl>
                                        <p:attrNameLst>
                                          <p:attrName>style.visibility</p:attrName>
                                        </p:attrNameLst>
                                      </p:cBhvr>
                                      <p:to>
                                        <p:strVal val="visible"/>
                                      </p:to>
                                    </p:set>
                                    <p:animEffect transition="in" filter="fade">
                                      <p:cBhvr>
                                        <p:cTn id="118" dur="500"/>
                                        <p:tgtEl>
                                          <p:spTgt spid="3">
                                            <p:txEl>
                                              <p:pRg st="11" end="11"/>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1" nodeType="clickEffect">
                                  <p:stCondLst>
                                    <p:cond delay="0"/>
                                  </p:stCondLst>
                                  <p:childTnLst>
                                    <p:set>
                                      <p:cBhvr>
                                        <p:cTn id="122" dur="1" fill="hold">
                                          <p:stCondLst>
                                            <p:cond delay="0"/>
                                          </p:stCondLst>
                                        </p:cTn>
                                        <p:tgtEl>
                                          <p:spTgt spid="3">
                                            <p:txEl>
                                              <p:pRg st="12" end="12"/>
                                            </p:txEl>
                                          </p:spTgt>
                                        </p:tgtEl>
                                        <p:attrNameLst>
                                          <p:attrName>style.visibility</p:attrName>
                                        </p:attrNameLst>
                                      </p:cBhvr>
                                      <p:to>
                                        <p:strVal val="visible"/>
                                      </p:to>
                                    </p:set>
                                    <p:animEffect transition="in" filter="fade">
                                      <p:cBhvr>
                                        <p:cTn id="123" dur="500"/>
                                        <p:tgtEl>
                                          <p:spTgt spid="3">
                                            <p:txEl>
                                              <p:pRg st="12" end="12"/>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1" nodeType="clickEffect">
                                  <p:stCondLst>
                                    <p:cond delay="0"/>
                                  </p:stCondLst>
                                  <p:childTnLst>
                                    <p:set>
                                      <p:cBhvr>
                                        <p:cTn id="127" dur="1" fill="hold">
                                          <p:stCondLst>
                                            <p:cond delay="0"/>
                                          </p:stCondLst>
                                        </p:cTn>
                                        <p:tgtEl>
                                          <p:spTgt spid="3">
                                            <p:txEl>
                                              <p:pRg st="13" end="13"/>
                                            </p:txEl>
                                          </p:spTgt>
                                        </p:tgtEl>
                                        <p:attrNameLst>
                                          <p:attrName>style.visibility</p:attrName>
                                        </p:attrNameLst>
                                      </p:cBhvr>
                                      <p:to>
                                        <p:strVal val="visible"/>
                                      </p:to>
                                    </p:set>
                                    <p:animEffect transition="in" filter="fade">
                                      <p:cBhvr>
                                        <p:cTn id="12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A6E10-FA1B-43CF-96BF-2F3632F24648}"/>
              </a:ext>
            </a:extLst>
          </p:cNvPr>
          <p:cNvSpPr>
            <a:spLocks noGrp="1"/>
          </p:cNvSpPr>
          <p:nvPr>
            <p:ph type="title"/>
          </p:nvPr>
        </p:nvSpPr>
        <p:spPr/>
        <p:txBody>
          <a:bodyPr vert="horz" lIns="91440" tIns="45720" rIns="45720" bIns="45720" rtlCol="0" anchor="ctr">
            <a:normAutofit/>
            <a:scene3d>
              <a:camera prst="orthographicFront"/>
              <a:lightRig rig="threePt" dir="t">
                <a:rot lat="0" lon="0" rev="4800000"/>
              </a:lightRig>
            </a:scene3d>
            <a:sp3d prstMaterial="matte">
              <a:bevelT w="50800" h="10160"/>
            </a:sp3d>
          </a:bodyPr>
          <a:lstStyle/>
          <a:p>
            <a:r>
              <a:rPr lang="en-US">
                <a:cs typeface="Calibri"/>
              </a:rPr>
              <a:t>Intramurals</a:t>
            </a:r>
            <a:endParaRPr lang="en-US"/>
          </a:p>
        </p:txBody>
      </p:sp>
      <p:pic>
        <p:nvPicPr>
          <p:cNvPr id="4" name="Picture 4">
            <a:extLst>
              <a:ext uri="{FF2B5EF4-FFF2-40B4-BE49-F238E27FC236}">
                <a16:creationId xmlns:a16="http://schemas.microsoft.com/office/drawing/2014/main" id="{6AAB02DC-E5A0-4375-9EFB-70794A9BFA11}"/>
              </a:ext>
            </a:extLst>
          </p:cNvPr>
          <p:cNvPicPr>
            <a:picLocks noGrp="1" noChangeAspect="1"/>
          </p:cNvPicPr>
          <p:nvPr>
            <p:ph idx="1"/>
          </p:nvPr>
        </p:nvPicPr>
        <p:blipFill>
          <a:blip r:embed="rId2"/>
          <a:stretch>
            <a:fillRect/>
          </a:stretch>
        </p:blipFill>
        <p:spPr>
          <a:xfrm>
            <a:off x="5035407" y="1803075"/>
            <a:ext cx="3266611" cy="4674923"/>
          </a:xfrm>
        </p:spPr>
      </p:pic>
      <p:pic>
        <p:nvPicPr>
          <p:cNvPr id="5" name="Picture 5" descr="A picture containing text, sign&#10;&#10;Description automatically generated">
            <a:extLst>
              <a:ext uri="{FF2B5EF4-FFF2-40B4-BE49-F238E27FC236}">
                <a16:creationId xmlns:a16="http://schemas.microsoft.com/office/drawing/2014/main" id="{0480E214-D588-4CBF-82C1-92EB5D9D6E2E}"/>
              </a:ext>
            </a:extLst>
          </p:cNvPr>
          <p:cNvPicPr>
            <a:picLocks noChangeAspect="1"/>
          </p:cNvPicPr>
          <p:nvPr/>
        </p:nvPicPr>
        <p:blipFill>
          <a:blip r:embed="rId3"/>
          <a:stretch>
            <a:fillRect/>
          </a:stretch>
        </p:blipFill>
        <p:spPr>
          <a:xfrm>
            <a:off x="785004" y="1807234"/>
            <a:ext cx="3709358" cy="4666890"/>
          </a:xfrm>
          <a:prstGeom prst="rect">
            <a:avLst/>
          </a:prstGeom>
        </p:spPr>
      </p:pic>
    </p:spTree>
    <p:extLst>
      <p:ext uri="{BB962C8B-B14F-4D97-AF65-F5344CB8AC3E}">
        <p14:creationId xmlns:p14="http://schemas.microsoft.com/office/powerpoint/2010/main" val="226289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F9D40-BD36-2567-2A42-189DC37E8CDC}"/>
              </a:ext>
            </a:extLst>
          </p:cNvPr>
          <p:cNvSpPr>
            <a:spLocks noGrp="1"/>
          </p:cNvSpPr>
          <p:nvPr>
            <p:ph type="title"/>
          </p:nvPr>
        </p:nvSpPr>
        <p:spPr>
          <a:xfrm>
            <a:off x="484710" y="452718"/>
            <a:ext cx="7055380" cy="743784"/>
          </a:xfrm>
        </p:spPr>
        <p:txBody>
          <a:bodyPr/>
          <a:lstStyle/>
          <a:p>
            <a:r>
              <a:rPr lang="en-CA" sz="3200"/>
              <a:t>Learning Support Team at SVRSS</a:t>
            </a:r>
            <a:endParaRPr lang="en-US" sz="3200"/>
          </a:p>
        </p:txBody>
      </p:sp>
      <p:sp>
        <p:nvSpPr>
          <p:cNvPr id="3" name="Content Placeholder 2">
            <a:extLst>
              <a:ext uri="{FF2B5EF4-FFF2-40B4-BE49-F238E27FC236}">
                <a16:creationId xmlns:a16="http://schemas.microsoft.com/office/drawing/2014/main" id="{7B19E9BE-8F25-69AE-2025-87933E0DED01}"/>
              </a:ext>
            </a:extLst>
          </p:cNvPr>
          <p:cNvSpPr>
            <a:spLocks noGrp="1"/>
          </p:cNvSpPr>
          <p:nvPr>
            <p:ph idx="1"/>
          </p:nvPr>
        </p:nvSpPr>
        <p:spPr>
          <a:xfrm>
            <a:off x="827700" y="1196503"/>
            <a:ext cx="6711654" cy="5051904"/>
          </a:xfrm>
        </p:spPr>
        <p:txBody>
          <a:bodyPr>
            <a:normAutofit fontScale="70000" lnSpcReduction="20000"/>
          </a:bodyPr>
          <a:lstStyle/>
          <a:p>
            <a:pPr marL="0" indent="0">
              <a:buNone/>
            </a:pPr>
            <a:r>
              <a:rPr lang="en-CA"/>
              <a:t>			Tammy Badowski</a:t>
            </a:r>
          </a:p>
          <a:p>
            <a:pPr marL="0" indent="0">
              <a:buNone/>
            </a:pPr>
            <a:r>
              <a:rPr lang="en-CA"/>
              <a:t>			Guidance Counsellor</a:t>
            </a:r>
          </a:p>
          <a:p>
            <a:pPr marL="0" indent="0">
              <a:buNone/>
            </a:pPr>
            <a:endParaRPr lang="en-CA"/>
          </a:p>
          <a:p>
            <a:pPr marL="0" indent="0">
              <a:buNone/>
            </a:pPr>
            <a:r>
              <a:rPr lang="en-CA"/>
              <a:t>			Jennifer Barabash</a:t>
            </a:r>
          </a:p>
          <a:p>
            <a:pPr marL="0" indent="0">
              <a:buNone/>
            </a:pPr>
            <a:r>
              <a:rPr lang="en-CA"/>
              <a:t>			Guidance Counsellor</a:t>
            </a:r>
          </a:p>
          <a:p>
            <a:pPr marL="0" indent="0">
              <a:buNone/>
            </a:pPr>
            <a:endParaRPr lang="en-CA"/>
          </a:p>
          <a:p>
            <a:pPr marL="0" indent="0">
              <a:buNone/>
            </a:pPr>
            <a:r>
              <a:rPr lang="en-CA"/>
              <a:t>			Lorna Munro</a:t>
            </a:r>
          </a:p>
          <a:p>
            <a:pPr marL="0" indent="0">
              <a:buNone/>
            </a:pPr>
            <a:r>
              <a:rPr lang="en-CA"/>
              <a:t>			Indigenous Academic Achievement Support Teacher</a:t>
            </a:r>
          </a:p>
          <a:p>
            <a:pPr marL="0" indent="0">
              <a:buNone/>
            </a:pPr>
            <a:endParaRPr lang="en-CA"/>
          </a:p>
          <a:p>
            <a:pPr marL="0" indent="0">
              <a:buNone/>
            </a:pPr>
            <a:r>
              <a:rPr lang="en-CA"/>
              <a:t>			Katie Anderson</a:t>
            </a:r>
          </a:p>
          <a:p>
            <a:pPr marL="0" indent="0">
              <a:buNone/>
            </a:pPr>
            <a:r>
              <a:rPr lang="en-CA"/>
              <a:t>			Resource Teacher</a:t>
            </a:r>
          </a:p>
          <a:p>
            <a:pPr marL="0" indent="0">
              <a:buNone/>
            </a:pPr>
            <a:endParaRPr lang="en-CA"/>
          </a:p>
          <a:p>
            <a:pPr marL="0" indent="0">
              <a:buNone/>
            </a:pPr>
            <a:r>
              <a:rPr lang="en-CA"/>
              <a:t>			Jen Allan-Fuchs</a:t>
            </a:r>
          </a:p>
          <a:p>
            <a:pPr marL="0" indent="0">
              <a:buNone/>
            </a:pPr>
            <a:r>
              <a:rPr lang="en-CA"/>
              <a:t>			Resource Teacher</a:t>
            </a:r>
          </a:p>
          <a:p>
            <a:pPr marL="0" indent="0">
              <a:buNone/>
            </a:pPr>
            <a:endParaRPr lang="en-CA"/>
          </a:p>
          <a:p>
            <a:pPr marL="0" indent="0">
              <a:buNone/>
            </a:pPr>
            <a:r>
              <a:rPr lang="en-CA"/>
              <a:t>			Torey Werbicki</a:t>
            </a:r>
          </a:p>
          <a:p>
            <a:pPr marL="0" indent="0">
              <a:buNone/>
            </a:pPr>
            <a:r>
              <a:rPr lang="en-CA"/>
              <a:t>			Home School Liaison</a:t>
            </a:r>
          </a:p>
          <a:p>
            <a:pPr marL="0" indent="0">
              <a:buNone/>
            </a:pPr>
            <a:endParaRPr lang="en-CA"/>
          </a:p>
          <a:p>
            <a:pPr marL="0" indent="0">
              <a:buNone/>
            </a:pPr>
            <a:endParaRPr lang="en-CA"/>
          </a:p>
          <a:p>
            <a:pPr marL="0" indent="0">
              <a:buNone/>
            </a:pPr>
            <a:endParaRPr lang="en-CA"/>
          </a:p>
          <a:p>
            <a:pPr marL="0" indent="0">
              <a:buNone/>
            </a:pPr>
            <a:endParaRPr lang="en-CA"/>
          </a:p>
          <a:p>
            <a:pPr marL="0" indent="0">
              <a:buNone/>
            </a:pPr>
            <a:endParaRPr lang="en-CA"/>
          </a:p>
          <a:p>
            <a:pPr marL="0" indent="0">
              <a:buNone/>
            </a:pPr>
            <a:endParaRPr lang="en-US"/>
          </a:p>
        </p:txBody>
      </p:sp>
      <p:pic>
        <p:nvPicPr>
          <p:cNvPr id="4" name="Picture 3">
            <a:extLst>
              <a:ext uri="{FF2B5EF4-FFF2-40B4-BE49-F238E27FC236}">
                <a16:creationId xmlns:a16="http://schemas.microsoft.com/office/drawing/2014/main" id="{5FE9EE9F-3FF4-334F-89A5-D9563EB01CB5}"/>
              </a:ext>
            </a:extLst>
          </p:cNvPr>
          <p:cNvPicPr>
            <a:picLocks noChangeAspect="1"/>
          </p:cNvPicPr>
          <p:nvPr/>
        </p:nvPicPr>
        <p:blipFill>
          <a:blip r:embed="rId2"/>
          <a:stretch>
            <a:fillRect/>
          </a:stretch>
        </p:blipFill>
        <p:spPr>
          <a:xfrm>
            <a:off x="1001391" y="1047338"/>
            <a:ext cx="495856" cy="743784"/>
          </a:xfrm>
          <a:prstGeom prst="rect">
            <a:avLst/>
          </a:prstGeom>
        </p:spPr>
      </p:pic>
      <p:pic>
        <p:nvPicPr>
          <p:cNvPr id="5" name="Picture 4">
            <a:extLst>
              <a:ext uri="{FF2B5EF4-FFF2-40B4-BE49-F238E27FC236}">
                <a16:creationId xmlns:a16="http://schemas.microsoft.com/office/drawing/2014/main" id="{879EE90A-C712-95D8-B1CC-24477A1B1978}"/>
              </a:ext>
            </a:extLst>
          </p:cNvPr>
          <p:cNvPicPr>
            <a:picLocks noChangeAspect="1"/>
          </p:cNvPicPr>
          <p:nvPr/>
        </p:nvPicPr>
        <p:blipFill>
          <a:blip r:embed="rId3"/>
          <a:stretch>
            <a:fillRect/>
          </a:stretch>
        </p:blipFill>
        <p:spPr>
          <a:xfrm>
            <a:off x="1001391" y="1969401"/>
            <a:ext cx="495856" cy="743784"/>
          </a:xfrm>
          <a:prstGeom prst="rect">
            <a:avLst/>
          </a:prstGeom>
        </p:spPr>
      </p:pic>
      <p:pic>
        <p:nvPicPr>
          <p:cNvPr id="6" name="Picture 5">
            <a:extLst>
              <a:ext uri="{FF2B5EF4-FFF2-40B4-BE49-F238E27FC236}">
                <a16:creationId xmlns:a16="http://schemas.microsoft.com/office/drawing/2014/main" id="{FE8B4890-B811-CEC1-EBE1-4E44B4ACF732}"/>
              </a:ext>
            </a:extLst>
          </p:cNvPr>
          <p:cNvPicPr>
            <a:picLocks noChangeAspect="1"/>
          </p:cNvPicPr>
          <p:nvPr/>
        </p:nvPicPr>
        <p:blipFill>
          <a:blip r:embed="rId4"/>
          <a:stretch>
            <a:fillRect/>
          </a:stretch>
        </p:blipFill>
        <p:spPr>
          <a:xfrm>
            <a:off x="1001391" y="2829941"/>
            <a:ext cx="495856" cy="743784"/>
          </a:xfrm>
          <a:prstGeom prst="rect">
            <a:avLst/>
          </a:prstGeom>
        </p:spPr>
      </p:pic>
      <p:pic>
        <p:nvPicPr>
          <p:cNvPr id="7" name="Picture 6">
            <a:extLst>
              <a:ext uri="{FF2B5EF4-FFF2-40B4-BE49-F238E27FC236}">
                <a16:creationId xmlns:a16="http://schemas.microsoft.com/office/drawing/2014/main" id="{C97BD0B8-CA2D-42A1-21B2-6C29714C95D8}"/>
              </a:ext>
            </a:extLst>
          </p:cNvPr>
          <p:cNvPicPr>
            <a:picLocks noChangeAspect="1"/>
          </p:cNvPicPr>
          <p:nvPr/>
        </p:nvPicPr>
        <p:blipFill>
          <a:blip r:embed="rId5"/>
          <a:stretch>
            <a:fillRect/>
          </a:stretch>
        </p:blipFill>
        <p:spPr>
          <a:xfrm>
            <a:off x="1001391" y="3690481"/>
            <a:ext cx="557843" cy="836765"/>
          </a:xfrm>
          <a:prstGeom prst="rect">
            <a:avLst/>
          </a:prstGeom>
        </p:spPr>
      </p:pic>
      <p:pic>
        <p:nvPicPr>
          <p:cNvPr id="8" name="Picture 7">
            <a:extLst>
              <a:ext uri="{FF2B5EF4-FFF2-40B4-BE49-F238E27FC236}">
                <a16:creationId xmlns:a16="http://schemas.microsoft.com/office/drawing/2014/main" id="{15E8A3AA-CD0A-0168-A5D5-034F7C923E05}"/>
              </a:ext>
            </a:extLst>
          </p:cNvPr>
          <p:cNvPicPr>
            <a:picLocks noChangeAspect="1"/>
          </p:cNvPicPr>
          <p:nvPr/>
        </p:nvPicPr>
        <p:blipFill>
          <a:blip r:embed="rId6"/>
          <a:stretch>
            <a:fillRect/>
          </a:stretch>
        </p:blipFill>
        <p:spPr>
          <a:xfrm>
            <a:off x="1001391" y="4612544"/>
            <a:ext cx="557843" cy="836765"/>
          </a:xfrm>
          <a:prstGeom prst="rect">
            <a:avLst/>
          </a:prstGeom>
        </p:spPr>
      </p:pic>
      <p:pic>
        <p:nvPicPr>
          <p:cNvPr id="9" name="Picture 8">
            <a:extLst>
              <a:ext uri="{FF2B5EF4-FFF2-40B4-BE49-F238E27FC236}">
                <a16:creationId xmlns:a16="http://schemas.microsoft.com/office/drawing/2014/main" id="{B5A6BD4D-F69D-DF15-B3D8-D4A53064E150}"/>
              </a:ext>
            </a:extLst>
          </p:cNvPr>
          <p:cNvPicPr>
            <a:picLocks noChangeAspect="1"/>
          </p:cNvPicPr>
          <p:nvPr/>
        </p:nvPicPr>
        <p:blipFill>
          <a:blip r:embed="rId7"/>
          <a:stretch>
            <a:fillRect/>
          </a:stretch>
        </p:blipFill>
        <p:spPr>
          <a:xfrm>
            <a:off x="1001391" y="5547269"/>
            <a:ext cx="557843" cy="836765"/>
          </a:xfrm>
          <a:prstGeom prst="rect">
            <a:avLst/>
          </a:prstGeom>
        </p:spPr>
      </p:pic>
    </p:spTree>
    <p:extLst>
      <p:ext uri="{BB962C8B-B14F-4D97-AF65-F5344CB8AC3E}">
        <p14:creationId xmlns:p14="http://schemas.microsoft.com/office/powerpoint/2010/main" val="1134747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1785" y="629266"/>
            <a:ext cx="3575604" cy="1641986"/>
          </a:xfrm>
        </p:spPr>
        <p:txBody>
          <a:bodyPr>
            <a:normAutofit/>
          </a:bodyPr>
          <a:lstStyle/>
          <a:p>
            <a:pPr>
              <a:lnSpc>
                <a:spcPct val="90000"/>
              </a:lnSpc>
            </a:pPr>
            <a:r>
              <a:rPr lang="en-US" sz="2600"/>
              <a:t>There are many ways to get involved in your school.</a:t>
            </a:r>
          </a:p>
        </p:txBody>
      </p:sp>
      <p:pic>
        <p:nvPicPr>
          <p:cNvPr id="5" name="Picture 4" descr="Chess pieces on a chessboard">
            <a:extLst>
              <a:ext uri="{FF2B5EF4-FFF2-40B4-BE49-F238E27FC236}">
                <a16:creationId xmlns:a16="http://schemas.microsoft.com/office/drawing/2014/main" id="{88AE2539-D340-193D-2F45-3BB0F0CE5697}"/>
              </a:ext>
            </a:extLst>
          </p:cNvPr>
          <p:cNvPicPr>
            <a:picLocks noChangeAspect="1"/>
          </p:cNvPicPr>
          <p:nvPr/>
        </p:nvPicPr>
        <p:blipFill>
          <a:blip r:embed="rId3"/>
          <a:srcRect l="37718" r="28449" b="-1"/>
          <a:stretch/>
        </p:blipFill>
        <p:spPr>
          <a:xfrm>
            <a:off x="20" y="10"/>
            <a:ext cx="3475989" cy="6857990"/>
          </a:xfrm>
          <a:prstGeom prst="rect">
            <a:avLst/>
          </a:prstGeom>
        </p:spPr>
      </p:pic>
      <p:sp>
        <p:nvSpPr>
          <p:cNvPr id="3" name="Content Placeholder 2"/>
          <p:cNvSpPr>
            <a:spLocks noGrp="1"/>
          </p:cNvSpPr>
          <p:nvPr>
            <p:ph idx="1"/>
          </p:nvPr>
        </p:nvSpPr>
        <p:spPr>
          <a:xfrm>
            <a:off x="3961785" y="1809345"/>
            <a:ext cx="3575604" cy="4795735"/>
          </a:xfrm>
        </p:spPr>
        <p:txBody>
          <a:bodyPr vert="horz" lIns="91440" tIns="45720" rIns="91440" bIns="45720" rtlCol="0">
            <a:normAutofit fontScale="92500" lnSpcReduction="10000"/>
          </a:bodyPr>
          <a:lstStyle/>
          <a:p>
            <a:pPr marL="342900" indent="-342900">
              <a:lnSpc>
                <a:spcPct val="90000"/>
              </a:lnSpc>
              <a:buNone/>
            </a:pPr>
            <a:r>
              <a:rPr lang="en-US" sz="1400" b="1" u="sng" dirty="0"/>
              <a:t>Additional Extra-Curricular Activities</a:t>
            </a:r>
            <a:r>
              <a:rPr lang="en-US" sz="1400" dirty="0"/>
              <a:t>:</a:t>
            </a:r>
          </a:p>
          <a:p>
            <a:pPr marL="342900" indent="-342900">
              <a:lnSpc>
                <a:spcPct val="90000"/>
              </a:lnSpc>
              <a:buFont typeface="Wingdings" pitchFamily="2" charset="2"/>
              <a:buChar char="Ø"/>
            </a:pPr>
            <a:r>
              <a:rPr lang="en-US" sz="1400" dirty="0"/>
              <a:t>Yearbook</a:t>
            </a:r>
          </a:p>
          <a:p>
            <a:pPr marL="342900" indent="-342900">
              <a:lnSpc>
                <a:spcPct val="90000"/>
              </a:lnSpc>
              <a:buFont typeface="Wingdings" pitchFamily="2" charset="2"/>
              <a:buChar char="Ø"/>
            </a:pPr>
            <a:r>
              <a:rPr lang="en-US" sz="1400" dirty="0"/>
              <a:t>Student Council</a:t>
            </a:r>
          </a:p>
          <a:p>
            <a:pPr marL="342900" indent="-342900">
              <a:lnSpc>
                <a:spcPct val="90000"/>
              </a:lnSpc>
              <a:buFont typeface="Wingdings" pitchFamily="2" charset="2"/>
              <a:buChar char="Ø"/>
            </a:pPr>
            <a:r>
              <a:rPr lang="en-US" sz="1400" dirty="0"/>
              <a:t>Social Justice/Youth in Philanthropy</a:t>
            </a:r>
          </a:p>
          <a:p>
            <a:pPr marL="342900" indent="-342900">
              <a:lnSpc>
                <a:spcPct val="90000"/>
              </a:lnSpc>
              <a:buFont typeface="Wingdings" pitchFamily="2" charset="2"/>
              <a:buChar char="Ø"/>
            </a:pPr>
            <a:r>
              <a:rPr lang="en-US" sz="1400" dirty="0"/>
              <a:t>T.A.D.D.  Teens Against Dangerous Decisions </a:t>
            </a:r>
          </a:p>
          <a:p>
            <a:pPr marL="342900" indent="-342900">
              <a:lnSpc>
                <a:spcPct val="90000"/>
              </a:lnSpc>
              <a:buFont typeface="Wingdings" pitchFamily="2" charset="2"/>
              <a:buChar char="Ø"/>
            </a:pPr>
            <a:r>
              <a:rPr lang="en-US" sz="1400" dirty="0"/>
              <a:t>Envirothon</a:t>
            </a:r>
          </a:p>
          <a:p>
            <a:pPr marL="342900" indent="-342900">
              <a:lnSpc>
                <a:spcPct val="90000"/>
              </a:lnSpc>
              <a:buFont typeface="Wingdings" pitchFamily="2" charset="2"/>
              <a:buChar char="Ø"/>
            </a:pPr>
            <a:r>
              <a:rPr lang="en-US" sz="1400" dirty="0"/>
              <a:t>Skills Canada</a:t>
            </a:r>
          </a:p>
          <a:p>
            <a:pPr marL="342900" indent="-342900">
              <a:lnSpc>
                <a:spcPct val="90000"/>
              </a:lnSpc>
              <a:buClr>
                <a:srgbClr val="8AD0D6"/>
              </a:buClr>
              <a:buFont typeface="Wingdings" pitchFamily="2" charset="2"/>
              <a:buChar char="Ø"/>
            </a:pPr>
            <a:r>
              <a:rPr lang="en-US" sz="1400" dirty="0"/>
              <a:t>G. S. A. club</a:t>
            </a:r>
          </a:p>
          <a:p>
            <a:pPr marL="342900" indent="-342900">
              <a:lnSpc>
                <a:spcPct val="90000"/>
              </a:lnSpc>
              <a:buClr>
                <a:srgbClr val="8AD0D6"/>
              </a:buClr>
              <a:buFont typeface="Wingdings" pitchFamily="2" charset="2"/>
              <a:buChar char="Ø"/>
            </a:pPr>
            <a:r>
              <a:rPr lang="en-US" sz="1400" dirty="0"/>
              <a:t>Art Club</a:t>
            </a:r>
          </a:p>
          <a:p>
            <a:pPr marL="342900" indent="-342900">
              <a:lnSpc>
                <a:spcPct val="90000"/>
              </a:lnSpc>
              <a:buFont typeface="Wingdings" pitchFamily="2" charset="2"/>
              <a:buChar char="Ø"/>
            </a:pPr>
            <a:r>
              <a:rPr lang="en-US" sz="1400" dirty="0"/>
              <a:t>Intramurals</a:t>
            </a:r>
          </a:p>
          <a:p>
            <a:pPr marL="342900" indent="-342900">
              <a:lnSpc>
                <a:spcPct val="90000"/>
              </a:lnSpc>
              <a:buFont typeface="Wingdings" pitchFamily="2" charset="2"/>
              <a:buChar char="Ø"/>
            </a:pPr>
            <a:r>
              <a:rPr lang="en-US" sz="1400" dirty="0"/>
              <a:t>Chess Club</a:t>
            </a:r>
          </a:p>
          <a:p>
            <a:pPr marL="342900" indent="-342900">
              <a:lnSpc>
                <a:spcPct val="90000"/>
              </a:lnSpc>
              <a:buFont typeface="Wingdings" pitchFamily="2" charset="2"/>
              <a:buChar char="Ø"/>
            </a:pPr>
            <a:r>
              <a:rPr lang="en-US" sz="1400" dirty="0"/>
              <a:t>Gaming Club</a:t>
            </a:r>
          </a:p>
          <a:p>
            <a:pPr marL="342900" indent="-342900">
              <a:lnSpc>
                <a:spcPct val="90000"/>
              </a:lnSpc>
              <a:buFont typeface="Wingdings" pitchFamily="2" charset="2"/>
              <a:buChar char="Ø"/>
            </a:pPr>
            <a:r>
              <a:rPr lang="en-US" sz="1400" dirty="0"/>
              <a:t>E-sports Team</a:t>
            </a:r>
          </a:p>
          <a:p>
            <a:pPr marL="342900" indent="-342900">
              <a:lnSpc>
                <a:spcPct val="90000"/>
              </a:lnSpc>
              <a:buFont typeface="Wingdings" pitchFamily="2" charset="2"/>
              <a:buChar char="Ø"/>
            </a:pPr>
            <a:r>
              <a:rPr lang="en-US" sz="1400" dirty="0"/>
              <a:t>Multicultural Group</a:t>
            </a:r>
          </a:p>
          <a:p>
            <a:pPr marL="342900" indent="-342900">
              <a:lnSpc>
                <a:spcPct val="90000"/>
              </a:lnSpc>
              <a:buClr>
                <a:srgbClr val="8AD0D6"/>
              </a:buClr>
              <a:buFont typeface="Wingdings" pitchFamily="2" charset="2"/>
              <a:buChar char="Ø"/>
            </a:pPr>
            <a:r>
              <a:rPr lang="en-US" sz="1400" dirty="0"/>
              <a:t>Drama productions</a:t>
            </a:r>
          </a:p>
          <a:p>
            <a:pPr marL="118745" indent="0">
              <a:lnSpc>
                <a:spcPct val="90000"/>
              </a:lnSpc>
              <a:buNone/>
            </a:pPr>
            <a:r>
              <a:rPr lang="en-US" sz="1400" dirty="0"/>
              <a:t>*Travel opportunities</a:t>
            </a:r>
          </a:p>
          <a:p>
            <a:pPr marL="118745" indent="0">
              <a:lnSpc>
                <a:spcPct val="90000"/>
              </a:lnSpc>
              <a:buNone/>
            </a:pPr>
            <a:endParaRPr lang="en-US" sz="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Thank-you for attending</a:t>
            </a:r>
          </a:p>
        </p:txBody>
      </p:sp>
      <p:sp>
        <p:nvSpPr>
          <p:cNvPr id="3" name="Content Placeholder 2"/>
          <p:cNvSpPr>
            <a:spLocks noGrp="1"/>
          </p:cNvSpPr>
          <p:nvPr>
            <p:ph idx="1"/>
          </p:nvPr>
        </p:nvSpPr>
        <p:spPr/>
        <p:txBody>
          <a:bodyPr vert="horz" lIns="54864" tIns="91440" rIns="91440" bIns="45720" rtlCol="0" anchor="t">
            <a:normAutofit/>
          </a:bodyPr>
          <a:lstStyle/>
          <a:p>
            <a:pPr>
              <a:buNone/>
            </a:pPr>
            <a:r>
              <a:rPr lang="en-US"/>
              <a:t>The </a:t>
            </a:r>
            <a:r>
              <a:rPr lang="en-US" err="1"/>
              <a:t>powerpoint</a:t>
            </a:r>
            <a:r>
              <a:rPr lang="en-US"/>
              <a:t> slideshow from tonight is available on our website as well as the Grade 9 Registration Information and the Grade 9 Course Selection sheet.</a:t>
            </a:r>
          </a:p>
          <a:p>
            <a:pPr>
              <a:buNone/>
            </a:pPr>
            <a:r>
              <a:rPr lang="en-US"/>
              <a:t>https://www.svsd.ca/svrss/grade-8-school-tours-open-house.4077</a:t>
            </a:r>
          </a:p>
          <a:p>
            <a:pPr>
              <a:buNone/>
            </a:pPr>
            <a:endParaRPr lang="en-US"/>
          </a:p>
          <a:p>
            <a:pPr>
              <a:buNone/>
            </a:pPr>
            <a:r>
              <a:rPr lang="en-US"/>
              <a:t>We look forward to working with you and your children next fall!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6"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CA"/>
              <a:t>Other student supports….</a:t>
            </a:r>
          </a:p>
        </p:txBody>
      </p:sp>
      <p:sp>
        <p:nvSpPr>
          <p:cNvPr id="17" name="Rectangle 16">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sp>
        <p:nvSpPr>
          <p:cNvPr id="3" name="Content Placeholder 2"/>
          <p:cNvSpPr>
            <a:spLocks noGrp="1"/>
          </p:cNvSpPr>
          <p:nvPr>
            <p:ph idx="1"/>
          </p:nvPr>
        </p:nvSpPr>
        <p:spPr>
          <a:xfrm>
            <a:off x="486697" y="2548281"/>
            <a:ext cx="4295049" cy="4066528"/>
          </a:xfrm>
        </p:spPr>
        <p:txBody>
          <a:bodyPr vert="horz" lIns="91440" tIns="45720" rIns="91440" bIns="45720" rtlCol="0">
            <a:normAutofit/>
          </a:bodyPr>
          <a:lstStyle/>
          <a:p>
            <a:pPr marL="118745" indent="0">
              <a:lnSpc>
                <a:spcPct val="90000"/>
              </a:lnSpc>
              <a:buNone/>
            </a:pPr>
            <a:r>
              <a:rPr lang="en-CA" sz="1600">
                <a:solidFill>
                  <a:schemeClr val="bg1"/>
                </a:solidFill>
              </a:rPr>
              <a:t>Every Wednesday in the Learning Support Centre, we are fortunate to have our Teen Clinic who bring the services of 3 nurses.</a:t>
            </a:r>
            <a:endParaRPr lang="en-US" sz="1600">
              <a:solidFill>
                <a:schemeClr val="bg1"/>
              </a:solidFill>
            </a:endParaRPr>
          </a:p>
          <a:p>
            <a:pPr marL="118745" indent="0">
              <a:lnSpc>
                <a:spcPct val="90000"/>
              </a:lnSpc>
              <a:buNone/>
            </a:pPr>
            <a:r>
              <a:rPr lang="en-CA" sz="1600">
                <a:solidFill>
                  <a:schemeClr val="bg1"/>
                </a:solidFill>
              </a:rPr>
              <a:t>	</a:t>
            </a:r>
          </a:p>
          <a:p>
            <a:pPr marL="118745" indent="0">
              <a:lnSpc>
                <a:spcPct val="90000"/>
              </a:lnSpc>
              <a:buNone/>
            </a:pPr>
            <a:r>
              <a:rPr lang="en-CA" sz="1600">
                <a:solidFill>
                  <a:schemeClr val="bg1"/>
                </a:solidFill>
              </a:rPr>
              <a:t>	</a:t>
            </a:r>
            <a:r>
              <a:rPr lang="en-CA" sz="1600" b="1">
                <a:solidFill>
                  <a:schemeClr val="bg1"/>
                </a:solidFill>
              </a:rPr>
              <a:t>Public Health Nurse</a:t>
            </a:r>
          </a:p>
          <a:p>
            <a:pPr marL="118745" indent="0">
              <a:lnSpc>
                <a:spcPct val="90000"/>
              </a:lnSpc>
              <a:buNone/>
            </a:pPr>
            <a:r>
              <a:rPr lang="en-CA" sz="1600">
                <a:solidFill>
                  <a:schemeClr val="bg1"/>
                </a:solidFill>
              </a:rPr>
              <a:t>	</a:t>
            </a:r>
            <a:r>
              <a:rPr lang="en-CA" sz="1600" b="1">
                <a:solidFill>
                  <a:schemeClr val="bg1"/>
                </a:solidFill>
              </a:rPr>
              <a:t>Mental Health Nurse</a:t>
            </a:r>
          </a:p>
          <a:p>
            <a:pPr marL="118745" indent="0">
              <a:lnSpc>
                <a:spcPct val="90000"/>
              </a:lnSpc>
              <a:buNone/>
            </a:pPr>
            <a:r>
              <a:rPr lang="en-CA" sz="1600">
                <a:solidFill>
                  <a:schemeClr val="bg1"/>
                </a:solidFill>
              </a:rPr>
              <a:t>	</a:t>
            </a:r>
            <a:r>
              <a:rPr lang="en-CA" sz="1600" b="1">
                <a:solidFill>
                  <a:schemeClr val="bg1"/>
                </a:solidFill>
              </a:rPr>
              <a:t>Nurse Practitioner – 2 times a month</a:t>
            </a:r>
          </a:p>
          <a:p>
            <a:pPr marL="118745" indent="0">
              <a:lnSpc>
                <a:spcPct val="90000"/>
              </a:lnSpc>
              <a:buNone/>
            </a:pPr>
            <a:r>
              <a:rPr lang="en-CA" sz="1600" b="1">
                <a:solidFill>
                  <a:schemeClr val="bg1"/>
                </a:solidFill>
              </a:rPr>
              <a:t> 	HUB Youth Support – Weekly</a:t>
            </a:r>
          </a:p>
          <a:p>
            <a:pPr marL="118745" indent="0">
              <a:lnSpc>
                <a:spcPct val="90000"/>
              </a:lnSpc>
              <a:buNone/>
            </a:pPr>
            <a:endParaRPr lang="en-CA" sz="1600">
              <a:solidFill>
                <a:schemeClr val="bg1"/>
              </a:solidFill>
            </a:endParaRPr>
          </a:p>
          <a:p>
            <a:pPr marL="118745" indent="0">
              <a:lnSpc>
                <a:spcPct val="90000"/>
              </a:lnSpc>
              <a:buNone/>
            </a:pPr>
            <a:r>
              <a:rPr lang="en-CA" sz="1600">
                <a:solidFill>
                  <a:schemeClr val="bg1"/>
                </a:solidFill>
              </a:rPr>
              <a:t>You don’t need an appointment to access these services, just stop in on Wednesday morning.</a:t>
            </a:r>
          </a:p>
        </p:txBody>
      </p:sp>
      <p:pic>
        <p:nvPicPr>
          <p:cNvPr id="19" name="Graphic 18" descr="Doctor">
            <a:extLst>
              <a:ext uri="{FF2B5EF4-FFF2-40B4-BE49-F238E27FC236}">
                <a16:creationId xmlns:a16="http://schemas.microsoft.com/office/drawing/2014/main" id="{BDB273E8-18ED-41E7-5EE4-1F2B980A18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2288" y="2548281"/>
            <a:ext cx="3662018" cy="3662018"/>
          </a:xfrm>
          <a:prstGeom prst="rect">
            <a:avLst/>
          </a:prstGeom>
          <a:effectLst/>
        </p:spPr>
      </p:pic>
    </p:spTree>
    <p:extLst>
      <p:ext uri="{BB962C8B-B14F-4D97-AF65-F5344CB8AC3E}">
        <p14:creationId xmlns:p14="http://schemas.microsoft.com/office/powerpoint/2010/main" val="180389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8A2674-1E54-4393-9F23-03E89CF5C988}"/>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6954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text, floor, indoor&#10;&#10;Description automatically generated">
            <a:extLst>
              <a:ext uri="{FF2B5EF4-FFF2-40B4-BE49-F238E27FC236}">
                <a16:creationId xmlns:a16="http://schemas.microsoft.com/office/drawing/2014/main" id="{513F2A5D-0B11-461D-BC48-47AEB0E1532B}"/>
              </a:ext>
            </a:extLst>
          </p:cNvPr>
          <p:cNvPicPr>
            <a:picLocks noChangeAspect="1"/>
          </p:cNvPicPr>
          <p:nvPr/>
        </p:nvPicPr>
        <p:blipFill>
          <a:blip r:embed="rId2"/>
          <a:stretch>
            <a:fillRect/>
          </a:stretch>
        </p:blipFill>
        <p:spPr>
          <a:xfrm>
            <a:off x="534839" y="237227"/>
            <a:ext cx="8117454" cy="6512942"/>
          </a:xfrm>
          <a:prstGeom prst="rect">
            <a:avLst/>
          </a:prstGeom>
        </p:spPr>
      </p:pic>
    </p:spTree>
    <p:extLst>
      <p:ext uri="{BB962C8B-B14F-4D97-AF65-F5344CB8AC3E}">
        <p14:creationId xmlns:p14="http://schemas.microsoft.com/office/powerpoint/2010/main" val="76325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p:cNvSpPr>
            <a:spLocks noGrp="1"/>
          </p:cNvSpPr>
          <p:nvPr>
            <p:ph type="title"/>
          </p:nvPr>
        </p:nvSpPr>
        <p:spPr>
          <a:xfrm>
            <a:off x="604646" y="804672"/>
            <a:ext cx="2641019" cy="5248656"/>
          </a:xfrm>
        </p:spPr>
        <p:txBody>
          <a:bodyPr anchor="ctr">
            <a:normAutofit/>
          </a:bodyPr>
          <a:lstStyle/>
          <a:p>
            <a:pPr algn="ctr"/>
            <a:r>
              <a:rPr lang="en-US" sz="3300"/>
              <a:t>Grade 9 Compulsory Courses</a:t>
            </a:r>
          </a:p>
        </p:txBody>
      </p:sp>
      <p:sp>
        <p:nvSpPr>
          <p:cNvPr id="3" name="Content Placeholder 2"/>
          <p:cNvSpPr>
            <a:spLocks noGrp="1"/>
          </p:cNvSpPr>
          <p:nvPr>
            <p:ph idx="1"/>
          </p:nvPr>
        </p:nvSpPr>
        <p:spPr>
          <a:xfrm>
            <a:off x="3731894" y="804671"/>
            <a:ext cx="4984083" cy="5248657"/>
          </a:xfrm>
        </p:spPr>
        <p:txBody>
          <a:bodyPr vert="horz" lIns="91440" tIns="45720" rIns="91440" bIns="45720" rtlCol="0" anchor="ctr">
            <a:normAutofit/>
          </a:bodyPr>
          <a:lstStyle/>
          <a:p>
            <a:pPr>
              <a:buNone/>
            </a:pPr>
            <a:r>
              <a:rPr lang="en-US"/>
              <a:t>All students take nine courses.  </a:t>
            </a:r>
          </a:p>
          <a:p>
            <a:pPr marL="342900" indent="-342900">
              <a:buNone/>
            </a:pPr>
            <a:r>
              <a:rPr lang="en-US" b="1"/>
              <a:t> </a:t>
            </a:r>
            <a:r>
              <a:rPr lang="en-US" b="1" u="sng"/>
              <a:t>5 Compulsory Courses:</a:t>
            </a:r>
          </a:p>
          <a:p>
            <a:pPr marL="342900" indent="-342900">
              <a:buNone/>
            </a:pPr>
            <a:r>
              <a:rPr lang="en-US"/>
              <a:t>	</a:t>
            </a:r>
            <a:r>
              <a:rPr lang="en-US" sz="1800" b="1"/>
              <a:t>English Language Arts </a:t>
            </a:r>
            <a:r>
              <a:rPr lang="en-US" sz="1800" b="1">
                <a:latin typeface="Arial"/>
                <a:cs typeface="Arial"/>
              </a:rPr>
              <a:t>10F (2 credits)</a:t>
            </a:r>
          </a:p>
          <a:p>
            <a:pPr marL="342900" indent="-342900">
              <a:buNone/>
            </a:pPr>
            <a:r>
              <a:rPr lang="en-US" sz="1800" b="1"/>
              <a:t>	Math – Foundation </a:t>
            </a:r>
            <a:r>
              <a:rPr lang="en-US" sz="1800" b="1">
                <a:latin typeface="Arial"/>
                <a:cs typeface="Arial"/>
              </a:rPr>
              <a:t>10F</a:t>
            </a:r>
          </a:p>
          <a:p>
            <a:pPr marL="342900" indent="-342900">
              <a:buNone/>
            </a:pPr>
            <a:r>
              <a:rPr lang="en-US" sz="1800" b="1">
                <a:latin typeface="Arial"/>
                <a:cs typeface="Arial"/>
              </a:rPr>
              <a:t>		110 hours of instruction (1 credit)</a:t>
            </a:r>
          </a:p>
          <a:p>
            <a:pPr marL="342900" indent="-342900">
              <a:buNone/>
            </a:pPr>
            <a:r>
              <a:rPr lang="en-US" sz="1800" b="1">
                <a:latin typeface="Arial"/>
                <a:cs typeface="Arial"/>
              </a:rPr>
              <a:t>		220 hours of instruction (2 credits)</a:t>
            </a:r>
          </a:p>
          <a:p>
            <a:pPr marL="342900" indent="-342900">
              <a:buNone/>
            </a:pPr>
            <a:r>
              <a:rPr lang="en-US" sz="1800" b="1"/>
              <a:t>	Science </a:t>
            </a:r>
            <a:r>
              <a:rPr lang="en-US" sz="1800" b="1">
                <a:latin typeface="Arial"/>
                <a:cs typeface="Arial"/>
              </a:rPr>
              <a:t>10F</a:t>
            </a:r>
          </a:p>
          <a:p>
            <a:pPr marL="342900" indent="-342900">
              <a:buNone/>
            </a:pPr>
            <a:r>
              <a:rPr lang="en-US" sz="1800" b="1"/>
              <a:t>	Social Studies </a:t>
            </a:r>
            <a:r>
              <a:rPr lang="en-US" sz="1800" b="1">
                <a:latin typeface="Arial"/>
                <a:cs typeface="Arial"/>
              </a:rPr>
              <a:t>10F</a:t>
            </a:r>
          </a:p>
          <a:p>
            <a:pPr marL="342900" indent="-342900">
              <a:buNone/>
            </a:pPr>
            <a:r>
              <a:rPr lang="en-US" sz="1800" b="1"/>
              <a:t>	Physical Education </a:t>
            </a:r>
            <a:r>
              <a:rPr lang="en-US" sz="1800" b="1">
                <a:latin typeface="Arial"/>
                <a:cs typeface="Arial"/>
              </a:rPr>
              <a:t>10F</a:t>
            </a:r>
          </a:p>
          <a:p>
            <a:pPr marL="342900" indent="-342900">
              <a:buNone/>
            </a:pPr>
            <a:r>
              <a:rPr lang="en-US" sz="1800"/>
              <a:t>Students may take up to 3 electives.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6704-3562-A8C8-93A4-8931F1B1D1A0}"/>
              </a:ext>
            </a:extLst>
          </p:cNvPr>
          <p:cNvSpPr>
            <a:spLocks noGrp="1"/>
          </p:cNvSpPr>
          <p:nvPr>
            <p:ph type="title"/>
          </p:nvPr>
        </p:nvSpPr>
        <p:spPr/>
        <p:txBody>
          <a:bodyPr/>
          <a:lstStyle/>
          <a:p>
            <a:r>
              <a:rPr lang="en-CA"/>
              <a:t>Grade 9 ELA</a:t>
            </a:r>
          </a:p>
        </p:txBody>
      </p:sp>
      <p:sp>
        <p:nvSpPr>
          <p:cNvPr id="3" name="Content Placeholder 2">
            <a:extLst>
              <a:ext uri="{FF2B5EF4-FFF2-40B4-BE49-F238E27FC236}">
                <a16:creationId xmlns:a16="http://schemas.microsoft.com/office/drawing/2014/main" id="{B6A237DC-749F-D9A1-3ED1-3838B7D1E4F8}"/>
              </a:ext>
            </a:extLst>
          </p:cNvPr>
          <p:cNvSpPr>
            <a:spLocks noGrp="1"/>
          </p:cNvSpPr>
          <p:nvPr>
            <p:ph idx="1"/>
          </p:nvPr>
        </p:nvSpPr>
        <p:spPr/>
        <p:txBody>
          <a:bodyPr>
            <a:normAutofit/>
          </a:bodyPr>
          <a:lstStyle/>
          <a:p>
            <a:pPr marL="0" indent="0">
              <a:buNone/>
            </a:pPr>
            <a:r>
              <a:rPr lang="en-CA"/>
              <a:t>All Grade 9 students will take 2 ELA credits next year and receive up to two credits. They will be enrolled in an ELA class for the entire school year. </a:t>
            </a:r>
          </a:p>
          <a:p>
            <a:pPr marL="0" indent="0">
              <a:buNone/>
            </a:pPr>
            <a:r>
              <a:rPr lang="en-CA"/>
              <a:t>Students will continue to learn to understand, appreciate and use language in everyday life. </a:t>
            </a:r>
          </a:p>
          <a:p>
            <a:pPr marL="0" indent="0">
              <a:buNone/>
            </a:pPr>
            <a:r>
              <a:rPr lang="en-CA"/>
              <a:t>With the additional time in ELA, students will focus on skills needed with technology, AI, Digital literacy, Writing skills, non-fiction work and media literacy. </a:t>
            </a:r>
          </a:p>
          <a:p>
            <a:pPr marL="0" indent="0">
              <a:buNone/>
            </a:pPr>
            <a:r>
              <a:rPr lang="en-CA"/>
              <a:t>Students in French Immersion will take one ELA course and their </a:t>
            </a:r>
            <a:r>
              <a:rPr lang="en-CA" err="1"/>
              <a:t>Francais</a:t>
            </a:r>
            <a:r>
              <a:rPr lang="en-CA"/>
              <a:t> credit instead of the second ELA credit.</a:t>
            </a:r>
          </a:p>
          <a:p>
            <a:pPr marL="0" indent="0">
              <a:buNone/>
            </a:pPr>
            <a:endParaRPr lang="en-CA"/>
          </a:p>
        </p:txBody>
      </p:sp>
    </p:spTree>
    <p:extLst>
      <p:ext uri="{BB962C8B-B14F-4D97-AF65-F5344CB8AC3E}">
        <p14:creationId xmlns:p14="http://schemas.microsoft.com/office/powerpoint/2010/main" val="13650018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221</TotalTime>
  <Words>2740</Words>
  <Application>Microsoft Office PowerPoint</Application>
  <PresentationFormat>On-screen Show (4:3)</PresentationFormat>
  <Paragraphs>274</Paragraphs>
  <Slides>41</Slides>
  <Notes>0</Notes>
  <HiddenSlides>4</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Arial</vt:lpstr>
      <vt:lpstr>Calibri</vt:lpstr>
      <vt:lpstr>Century Gothic</vt:lpstr>
      <vt:lpstr>Wingdings</vt:lpstr>
      <vt:lpstr>Wingdings 3</vt:lpstr>
      <vt:lpstr>Ion</vt:lpstr>
      <vt:lpstr>Vapor Trail</vt:lpstr>
      <vt:lpstr>PowerPoint Presentation</vt:lpstr>
      <vt:lpstr>Agenda</vt:lpstr>
      <vt:lpstr>SVRSS Administration Team</vt:lpstr>
      <vt:lpstr>Learning Support Team at SVRSS</vt:lpstr>
      <vt:lpstr>Other student supports….</vt:lpstr>
      <vt:lpstr>PowerPoint Presentation</vt:lpstr>
      <vt:lpstr>PowerPoint Presentation</vt:lpstr>
      <vt:lpstr>Grade 9 Compulsory Courses</vt:lpstr>
      <vt:lpstr>Grade 9 ELA</vt:lpstr>
      <vt:lpstr>Grade 9 Math options</vt:lpstr>
      <vt:lpstr>French Immersion Grade 9 Math Options</vt:lpstr>
      <vt:lpstr>Frequently asked questions about math options….</vt:lpstr>
      <vt:lpstr>French Immersion Diploma Program</vt:lpstr>
      <vt:lpstr>Compulsory Grade 9 Courses for French Immersion Diploma</vt:lpstr>
      <vt:lpstr>French Immersion Certificate Program </vt:lpstr>
      <vt:lpstr>Electives… </vt:lpstr>
      <vt:lpstr>What are electives?</vt:lpstr>
      <vt:lpstr>Cluster A: Creative Arts</vt:lpstr>
      <vt:lpstr>Cluster B: Heavy Industrial</vt:lpstr>
      <vt:lpstr>Cluster C: Light Industrial</vt:lpstr>
      <vt:lpstr>Fine Arts: Concert Band</vt:lpstr>
      <vt:lpstr>Fine Arts: Jazz Band </vt:lpstr>
      <vt:lpstr>Fine Arts: Strings</vt:lpstr>
      <vt:lpstr>Languages French:  Communication and Culture</vt:lpstr>
      <vt:lpstr>Languages: Cree</vt:lpstr>
      <vt:lpstr>Introduction to Hairstyling</vt:lpstr>
      <vt:lpstr>Grade 10 Electives</vt:lpstr>
      <vt:lpstr>So how many electives will my child take next year?</vt:lpstr>
      <vt:lpstr>Bell Schedule</vt:lpstr>
      <vt:lpstr>General Information</vt:lpstr>
      <vt:lpstr>General Information</vt:lpstr>
      <vt:lpstr>What is RTI?</vt:lpstr>
      <vt:lpstr>Student Achievement Reporting</vt:lpstr>
      <vt:lpstr>PowerSchool Portal </vt:lpstr>
      <vt:lpstr>Other methods of communication</vt:lpstr>
      <vt:lpstr>SVRSS Attendance</vt:lpstr>
      <vt:lpstr>Digital Citizenship</vt:lpstr>
      <vt:lpstr>Opportunities to enrich your high school experience</vt:lpstr>
      <vt:lpstr>Intramurals</vt:lpstr>
      <vt:lpstr>There are many ways to get involved in your school.</vt:lpstr>
      <vt:lpstr>Thank-you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Swan Valley Regional Secondary School</dc:title>
  <dc:creator>jsimpson</dc:creator>
  <cp:lastModifiedBy>Jennifer Simpson</cp:lastModifiedBy>
  <cp:revision>3</cp:revision>
  <cp:lastPrinted>2026-03-18T15:38:02Z</cp:lastPrinted>
  <dcterms:created xsi:type="dcterms:W3CDTF">2008-03-12T02:23:13Z</dcterms:created>
  <dcterms:modified xsi:type="dcterms:W3CDTF">2026-03-19T19:05:44Z</dcterms:modified>
</cp:coreProperties>
</file>