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8" r:id="rId2"/>
    <p:sldMasterId id="2147484049" r:id="rId3"/>
    <p:sldMasterId id="2147484067" r:id="rId4"/>
  </p:sldMasterIdLst>
  <p:notesMasterIdLst>
    <p:notesMasterId r:id="rId32"/>
  </p:notesMasterIdLst>
  <p:handoutMasterIdLst>
    <p:handoutMasterId r:id="rId33"/>
  </p:handoutMasterIdLst>
  <p:sldIdLst>
    <p:sldId id="258" r:id="rId5"/>
    <p:sldId id="308" r:id="rId6"/>
    <p:sldId id="322" r:id="rId7"/>
    <p:sldId id="324" r:id="rId8"/>
    <p:sldId id="303" r:id="rId9"/>
    <p:sldId id="301" r:id="rId10"/>
    <p:sldId id="290" r:id="rId11"/>
    <p:sldId id="270" r:id="rId12"/>
    <p:sldId id="280" r:id="rId13"/>
    <p:sldId id="281" r:id="rId14"/>
    <p:sldId id="282" r:id="rId15"/>
    <p:sldId id="283" r:id="rId16"/>
    <p:sldId id="285" r:id="rId17"/>
    <p:sldId id="293" r:id="rId18"/>
    <p:sldId id="291" r:id="rId19"/>
    <p:sldId id="288" r:id="rId20"/>
    <p:sldId id="289" r:id="rId21"/>
    <p:sldId id="294" r:id="rId22"/>
    <p:sldId id="315" r:id="rId23"/>
    <p:sldId id="296" r:id="rId24"/>
    <p:sldId id="298" r:id="rId25"/>
    <p:sldId id="325" r:id="rId26"/>
    <p:sldId id="299" r:id="rId27"/>
    <p:sldId id="276" r:id="rId28"/>
    <p:sldId id="321" r:id="rId29"/>
    <p:sldId id="277" r:id="rId30"/>
    <p:sldId id="278" r:id="rId3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049FF-2D21-4B35-A024-EFC42E8B068A}" v="93" dt="2026-03-24T14:12:22.435"/>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3" autoAdjust="0"/>
    <p:restoredTop sz="96182" autoAdjust="0"/>
  </p:normalViewPr>
  <p:slideViewPr>
    <p:cSldViewPr showGuides="1">
      <p:cViewPr varScale="1">
        <p:scale>
          <a:sx n="108" d="100"/>
          <a:sy n="108" d="100"/>
        </p:scale>
        <p:origin x="654" y="9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2.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84EC7-D13C-4780-B319-5DB57D0FC71E}"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3C8D71F0-B030-488F-8B95-D1BA56A3DA86}">
      <dgm:prSet/>
      <dgm:spPr/>
      <dgm:t>
        <a:bodyPr/>
        <a:lstStyle/>
        <a:p>
          <a:pPr>
            <a:lnSpc>
              <a:spcPct val="100000"/>
            </a:lnSpc>
          </a:pPr>
          <a:r>
            <a:rPr lang="en-US" dirty="0"/>
            <a:t>Today we will review your course options and discuss decisions that need to be made.</a:t>
          </a:r>
        </a:p>
      </dgm:t>
    </dgm:pt>
    <dgm:pt modelId="{700FE3F6-636F-4328-9822-ECCA5B293029}" type="parTrans" cxnId="{B7E31ED7-C66F-45E3-9D59-8642F9521D59}">
      <dgm:prSet/>
      <dgm:spPr/>
      <dgm:t>
        <a:bodyPr/>
        <a:lstStyle/>
        <a:p>
          <a:endParaRPr lang="en-US"/>
        </a:p>
      </dgm:t>
    </dgm:pt>
    <dgm:pt modelId="{B2C07514-29AE-44A5-AAC3-6BCCA4210A93}" type="sibTrans" cxnId="{B7E31ED7-C66F-45E3-9D59-8642F9521D59}">
      <dgm:prSet/>
      <dgm:spPr/>
      <dgm:t>
        <a:bodyPr/>
        <a:lstStyle/>
        <a:p>
          <a:endParaRPr lang="en-US"/>
        </a:p>
      </dgm:t>
    </dgm:pt>
    <dgm:pt modelId="{EE1BC16F-BF11-4ADB-8E23-5FEA419B138A}">
      <dgm:prSet/>
      <dgm:spPr/>
      <dgm:t>
        <a:bodyPr/>
        <a:lstStyle/>
        <a:p>
          <a:pPr>
            <a:lnSpc>
              <a:spcPct val="100000"/>
            </a:lnSpc>
          </a:pPr>
          <a:r>
            <a:rPr lang="en-US" dirty="0">
              <a:latin typeface="Century Gothic" panose="020B0502020202020204"/>
            </a:rPr>
            <a:t>You will</a:t>
          </a:r>
          <a:r>
            <a:rPr lang="en-US" dirty="0"/>
            <a:t> also be </a:t>
          </a:r>
          <a:r>
            <a:rPr lang="en-US" dirty="0">
              <a:latin typeface="Century Gothic" panose="020B0502020202020204"/>
            </a:rPr>
            <a:t>given</a:t>
          </a:r>
          <a:r>
            <a:rPr lang="en-US" dirty="0"/>
            <a:t> your </a:t>
          </a:r>
          <a:r>
            <a:rPr lang="en-US" dirty="0">
              <a:latin typeface="Century Gothic" panose="020B0502020202020204"/>
            </a:rPr>
            <a:t>course registration</a:t>
          </a:r>
          <a:r>
            <a:rPr lang="en-US" dirty="0"/>
            <a:t> sheets.</a:t>
          </a:r>
          <a:r>
            <a:rPr lang="en-US" dirty="0">
              <a:latin typeface="Century Gothic" panose="020B0502020202020204"/>
            </a:rPr>
            <a:t>  </a:t>
          </a:r>
        </a:p>
      </dgm:t>
    </dgm:pt>
    <dgm:pt modelId="{4D3650EE-F7E4-444F-B77E-7531009719F9}" type="parTrans" cxnId="{5BF9D34A-B681-4DA0-BF3D-70C5AF169D6D}">
      <dgm:prSet/>
      <dgm:spPr/>
      <dgm:t>
        <a:bodyPr/>
        <a:lstStyle/>
        <a:p>
          <a:endParaRPr lang="en-US"/>
        </a:p>
      </dgm:t>
    </dgm:pt>
    <dgm:pt modelId="{1C12B264-0825-4126-96BA-596596CE9CD0}" type="sibTrans" cxnId="{5BF9D34A-B681-4DA0-BF3D-70C5AF169D6D}">
      <dgm:prSet/>
      <dgm:spPr/>
      <dgm:t>
        <a:bodyPr/>
        <a:lstStyle/>
        <a:p>
          <a:endParaRPr lang="en-US"/>
        </a:p>
      </dgm:t>
    </dgm:pt>
    <dgm:pt modelId="{46ABC2E6-C5F2-4F6F-B89C-B415110DC36E}">
      <dgm:prSet/>
      <dgm:spPr/>
      <dgm:t>
        <a:bodyPr/>
        <a:lstStyle/>
        <a:p>
          <a:pPr>
            <a:lnSpc>
              <a:spcPct val="100000"/>
            </a:lnSpc>
          </a:pPr>
          <a:r>
            <a:rPr lang="en-US" dirty="0">
              <a:latin typeface="Century Gothic" panose="020B0502020202020204"/>
            </a:rPr>
            <a:t>Once we return from spring break, you will </a:t>
          </a:r>
          <a:r>
            <a:rPr lang="en-US" dirty="0"/>
            <a:t>be</a:t>
          </a:r>
          <a:r>
            <a:rPr lang="en-US" dirty="0">
              <a:latin typeface="Century Gothic" panose="020B0502020202020204"/>
            </a:rPr>
            <a:t> called down</a:t>
          </a:r>
          <a:r>
            <a:rPr lang="en-US" dirty="0"/>
            <a:t> to enter your course requests into your “My Blueprint” account.</a:t>
          </a:r>
        </a:p>
      </dgm:t>
    </dgm:pt>
    <dgm:pt modelId="{09A2FF1C-A4AC-4AAB-A5A6-AD9C49E1C973}" type="parTrans" cxnId="{E965CAD0-DE6F-4CA8-B7EE-0F31010835BA}">
      <dgm:prSet/>
      <dgm:spPr/>
      <dgm:t>
        <a:bodyPr/>
        <a:lstStyle/>
        <a:p>
          <a:endParaRPr lang="en-US"/>
        </a:p>
      </dgm:t>
    </dgm:pt>
    <dgm:pt modelId="{9757B06B-11DB-48D1-98F2-82A6012BDB3A}" type="sibTrans" cxnId="{E965CAD0-DE6F-4CA8-B7EE-0F31010835BA}">
      <dgm:prSet/>
      <dgm:spPr/>
      <dgm:t>
        <a:bodyPr/>
        <a:lstStyle/>
        <a:p>
          <a:endParaRPr lang="en-US"/>
        </a:p>
      </dgm:t>
    </dgm:pt>
    <dgm:pt modelId="{29353740-EFAA-45E0-B42E-D61CA288C46C}">
      <dgm:prSet/>
      <dgm:spPr/>
      <dgm:t>
        <a:bodyPr/>
        <a:lstStyle/>
        <a:p>
          <a:pPr>
            <a:lnSpc>
              <a:spcPct val="100000"/>
            </a:lnSpc>
          </a:pPr>
          <a:r>
            <a:rPr lang="en-US" dirty="0"/>
            <a:t>If you have any questions, please book an appointment with one of the guidance counselors before </a:t>
          </a:r>
          <a:r>
            <a:rPr lang="en-US" dirty="0">
              <a:latin typeface="Century Gothic" panose="020B0502020202020204"/>
            </a:rPr>
            <a:t>entering your course selections</a:t>
          </a:r>
          <a:r>
            <a:rPr lang="en-US" dirty="0"/>
            <a:t>.</a:t>
          </a:r>
        </a:p>
      </dgm:t>
    </dgm:pt>
    <dgm:pt modelId="{EDB238A9-F1B4-4ECE-B49A-4E2A20767A08}" type="parTrans" cxnId="{78137A55-671F-4375-BAD0-861221EFDA96}">
      <dgm:prSet/>
      <dgm:spPr/>
      <dgm:t>
        <a:bodyPr/>
        <a:lstStyle/>
        <a:p>
          <a:endParaRPr lang="en-US"/>
        </a:p>
      </dgm:t>
    </dgm:pt>
    <dgm:pt modelId="{9EC0B573-8253-4EEB-8A55-34AAE63BFE6E}" type="sibTrans" cxnId="{78137A55-671F-4375-BAD0-861221EFDA96}">
      <dgm:prSet/>
      <dgm:spPr/>
      <dgm:t>
        <a:bodyPr/>
        <a:lstStyle/>
        <a:p>
          <a:endParaRPr lang="en-US"/>
        </a:p>
      </dgm:t>
    </dgm:pt>
    <dgm:pt modelId="{FD3FFD16-A8CA-4C3D-A07C-761B6908A4BB}" type="pres">
      <dgm:prSet presAssocID="{0B084EC7-D13C-4780-B319-5DB57D0FC71E}" presName="root" presStyleCnt="0">
        <dgm:presLayoutVars>
          <dgm:dir/>
          <dgm:resizeHandles val="exact"/>
        </dgm:presLayoutVars>
      </dgm:prSet>
      <dgm:spPr/>
    </dgm:pt>
    <dgm:pt modelId="{47A5E595-CB72-4BDB-9823-26AE10DF6AAF}" type="pres">
      <dgm:prSet presAssocID="{3C8D71F0-B030-488F-8B95-D1BA56A3DA86}" presName="compNode" presStyleCnt="0"/>
      <dgm:spPr/>
    </dgm:pt>
    <dgm:pt modelId="{73DD7678-716B-466E-917E-00B87B91AC1A}" type="pres">
      <dgm:prSet presAssocID="{3C8D71F0-B030-488F-8B95-D1BA56A3DA86}" presName="bgRect" presStyleLbl="bgShp" presStyleIdx="0" presStyleCnt="4"/>
      <dgm:spPr/>
    </dgm:pt>
    <dgm:pt modelId="{4B2EB020-FB4A-46BF-9AD8-47683701F254}" type="pres">
      <dgm:prSet presAssocID="{3C8D71F0-B030-488F-8B95-D1BA56A3DA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419FB3D7-CCA9-4E67-B787-5D6567280014}" type="pres">
      <dgm:prSet presAssocID="{3C8D71F0-B030-488F-8B95-D1BA56A3DA86}" presName="spaceRect" presStyleCnt="0"/>
      <dgm:spPr/>
    </dgm:pt>
    <dgm:pt modelId="{540087D8-F0B3-4712-8C19-A14E16B2F16F}" type="pres">
      <dgm:prSet presAssocID="{3C8D71F0-B030-488F-8B95-D1BA56A3DA86}" presName="parTx" presStyleLbl="revTx" presStyleIdx="0" presStyleCnt="4">
        <dgm:presLayoutVars>
          <dgm:chMax val="0"/>
          <dgm:chPref val="0"/>
        </dgm:presLayoutVars>
      </dgm:prSet>
      <dgm:spPr/>
    </dgm:pt>
    <dgm:pt modelId="{B3C788E3-1082-4D19-8087-18D608F8A248}" type="pres">
      <dgm:prSet presAssocID="{B2C07514-29AE-44A5-AAC3-6BCCA4210A93}" presName="sibTrans" presStyleCnt="0"/>
      <dgm:spPr/>
    </dgm:pt>
    <dgm:pt modelId="{34701F52-A74D-4972-B3D7-E2A778185582}" type="pres">
      <dgm:prSet presAssocID="{EE1BC16F-BF11-4ADB-8E23-5FEA419B138A}" presName="compNode" presStyleCnt="0"/>
      <dgm:spPr/>
    </dgm:pt>
    <dgm:pt modelId="{09545562-0480-4F02-B5A6-8AFF14098137}" type="pres">
      <dgm:prSet presAssocID="{EE1BC16F-BF11-4ADB-8E23-5FEA419B138A}" presName="bgRect" presStyleLbl="bgShp" presStyleIdx="1" presStyleCnt="4"/>
      <dgm:spPr/>
    </dgm:pt>
    <dgm:pt modelId="{6A07E450-1370-4BC7-9DF0-5C4D56B2112B}" type="pres">
      <dgm:prSet presAssocID="{EE1BC16F-BF11-4ADB-8E23-5FEA419B13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BF110AB4-EBD9-4614-B2EE-3E30586D3BC6}" type="pres">
      <dgm:prSet presAssocID="{EE1BC16F-BF11-4ADB-8E23-5FEA419B138A}" presName="spaceRect" presStyleCnt="0"/>
      <dgm:spPr/>
    </dgm:pt>
    <dgm:pt modelId="{BA5AACCF-A3BC-45D3-B0C6-808E8581E1CE}" type="pres">
      <dgm:prSet presAssocID="{EE1BC16F-BF11-4ADB-8E23-5FEA419B138A}" presName="parTx" presStyleLbl="revTx" presStyleIdx="1" presStyleCnt="4">
        <dgm:presLayoutVars>
          <dgm:chMax val="0"/>
          <dgm:chPref val="0"/>
        </dgm:presLayoutVars>
      </dgm:prSet>
      <dgm:spPr/>
    </dgm:pt>
    <dgm:pt modelId="{DF2045E4-3ADC-43F5-9E34-62DD76AFDC42}" type="pres">
      <dgm:prSet presAssocID="{1C12B264-0825-4126-96BA-596596CE9CD0}" presName="sibTrans" presStyleCnt="0"/>
      <dgm:spPr/>
    </dgm:pt>
    <dgm:pt modelId="{5B80B80A-B88B-4071-8C0E-9BEF0AB20A69}" type="pres">
      <dgm:prSet presAssocID="{46ABC2E6-C5F2-4F6F-B89C-B415110DC36E}" presName="compNode" presStyleCnt="0"/>
      <dgm:spPr/>
    </dgm:pt>
    <dgm:pt modelId="{2A2A237D-8450-44A6-8A47-673D544A4B68}" type="pres">
      <dgm:prSet presAssocID="{46ABC2E6-C5F2-4F6F-B89C-B415110DC36E}" presName="bgRect" presStyleLbl="bgShp" presStyleIdx="2" presStyleCnt="4"/>
      <dgm:spPr/>
    </dgm:pt>
    <dgm:pt modelId="{22BE62D8-834D-4DA8-85BA-59742F65A7A0}" type="pres">
      <dgm:prSet presAssocID="{46ABC2E6-C5F2-4F6F-B89C-B415110DC3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lackboard"/>
        </a:ext>
      </dgm:extLst>
    </dgm:pt>
    <dgm:pt modelId="{CAAB4B72-1F6E-4B0E-852A-AF4AF0977386}" type="pres">
      <dgm:prSet presAssocID="{46ABC2E6-C5F2-4F6F-B89C-B415110DC36E}" presName="spaceRect" presStyleCnt="0"/>
      <dgm:spPr/>
    </dgm:pt>
    <dgm:pt modelId="{D70CDE9C-3649-47A4-8F5C-6874AF89461D}" type="pres">
      <dgm:prSet presAssocID="{46ABC2E6-C5F2-4F6F-B89C-B415110DC36E}" presName="parTx" presStyleLbl="revTx" presStyleIdx="2" presStyleCnt="4">
        <dgm:presLayoutVars>
          <dgm:chMax val="0"/>
          <dgm:chPref val="0"/>
        </dgm:presLayoutVars>
      </dgm:prSet>
      <dgm:spPr/>
    </dgm:pt>
    <dgm:pt modelId="{15AF6503-F35E-4F1E-BA7A-CA6F0BB54689}" type="pres">
      <dgm:prSet presAssocID="{9757B06B-11DB-48D1-98F2-82A6012BDB3A}" presName="sibTrans" presStyleCnt="0"/>
      <dgm:spPr/>
    </dgm:pt>
    <dgm:pt modelId="{56539EFF-981C-4BD5-A715-013C10DB8EB4}" type="pres">
      <dgm:prSet presAssocID="{29353740-EFAA-45E0-B42E-D61CA288C46C}" presName="compNode" presStyleCnt="0"/>
      <dgm:spPr/>
    </dgm:pt>
    <dgm:pt modelId="{4A790391-215D-4057-BE61-244D87311F1D}" type="pres">
      <dgm:prSet presAssocID="{29353740-EFAA-45E0-B42E-D61CA288C46C}" presName="bgRect" presStyleLbl="bgShp" presStyleIdx="3" presStyleCnt="4"/>
      <dgm:spPr/>
    </dgm:pt>
    <dgm:pt modelId="{34C14A31-B357-4AF5-BD4C-FAB347586AB3}" type="pres">
      <dgm:prSet presAssocID="{29353740-EFAA-45E0-B42E-D61CA288C46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828C5845-B204-427E-ADEA-0BD8B0A593C6}" type="pres">
      <dgm:prSet presAssocID="{29353740-EFAA-45E0-B42E-D61CA288C46C}" presName="spaceRect" presStyleCnt="0"/>
      <dgm:spPr/>
    </dgm:pt>
    <dgm:pt modelId="{CFDA4AFE-D912-4940-9575-40D8F0A0A3F4}" type="pres">
      <dgm:prSet presAssocID="{29353740-EFAA-45E0-B42E-D61CA288C46C}" presName="parTx" presStyleLbl="revTx" presStyleIdx="3" presStyleCnt="4">
        <dgm:presLayoutVars>
          <dgm:chMax val="0"/>
          <dgm:chPref val="0"/>
        </dgm:presLayoutVars>
      </dgm:prSet>
      <dgm:spPr/>
    </dgm:pt>
  </dgm:ptLst>
  <dgm:cxnLst>
    <dgm:cxn modelId="{89339C19-5BC9-4E41-A1CB-EF8E0110583E}" type="presOf" srcId="{46ABC2E6-C5F2-4F6F-B89C-B415110DC36E}" destId="{D70CDE9C-3649-47A4-8F5C-6874AF89461D}" srcOrd="0" destOrd="0" presId="urn:microsoft.com/office/officeart/2018/2/layout/IconVerticalSolidList"/>
    <dgm:cxn modelId="{5BF9D34A-B681-4DA0-BF3D-70C5AF169D6D}" srcId="{0B084EC7-D13C-4780-B319-5DB57D0FC71E}" destId="{EE1BC16F-BF11-4ADB-8E23-5FEA419B138A}" srcOrd="1" destOrd="0" parTransId="{4D3650EE-F7E4-444F-B77E-7531009719F9}" sibTransId="{1C12B264-0825-4126-96BA-596596CE9CD0}"/>
    <dgm:cxn modelId="{9DE6EF4C-B52B-492B-A890-9BADF52309A9}" type="presOf" srcId="{EE1BC16F-BF11-4ADB-8E23-5FEA419B138A}" destId="{BA5AACCF-A3BC-45D3-B0C6-808E8581E1CE}" srcOrd="0" destOrd="0" presId="urn:microsoft.com/office/officeart/2018/2/layout/IconVerticalSolidList"/>
    <dgm:cxn modelId="{78137A55-671F-4375-BAD0-861221EFDA96}" srcId="{0B084EC7-D13C-4780-B319-5DB57D0FC71E}" destId="{29353740-EFAA-45E0-B42E-D61CA288C46C}" srcOrd="3" destOrd="0" parTransId="{EDB238A9-F1B4-4ECE-B49A-4E2A20767A08}" sibTransId="{9EC0B573-8253-4EEB-8A55-34AAE63BFE6E}"/>
    <dgm:cxn modelId="{9364BE78-5763-4653-AEBA-C8B271ECB00F}" type="presOf" srcId="{0B084EC7-D13C-4780-B319-5DB57D0FC71E}" destId="{FD3FFD16-A8CA-4C3D-A07C-761B6908A4BB}" srcOrd="0" destOrd="0" presId="urn:microsoft.com/office/officeart/2018/2/layout/IconVerticalSolidList"/>
    <dgm:cxn modelId="{30225EC4-655C-4AB0-9E14-D9E5E0AF1538}" type="presOf" srcId="{3C8D71F0-B030-488F-8B95-D1BA56A3DA86}" destId="{540087D8-F0B3-4712-8C19-A14E16B2F16F}" srcOrd="0" destOrd="0" presId="urn:microsoft.com/office/officeart/2018/2/layout/IconVerticalSolidList"/>
    <dgm:cxn modelId="{E965CAD0-DE6F-4CA8-B7EE-0F31010835BA}" srcId="{0B084EC7-D13C-4780-B319-5DB57D0FC71E}" destId="{46ABC2E6-C5F2-4F6F-B89C-B415110DC36E}" srcOrd="2" destOrd="0" parTransId="{09A2FF1C-A4AC-4AAB-A5A6-AD9C49E1C973}" sibTransId="{9757B06B-11DB-48D1-98F2-82A6012BDB3A}"/>
    <dgm:cxn modelId="{B7E31ED7-C66F-45E3-9D59-8642F9521D59}" srcId="{0B084EC7-D13C-4780-B319-5DB57D0FC71E}" destId="{3C8D71F0-B030-488F-8B95-D1BA56A3DA86}" srcOrd="0" destOrd="0" parTransId="{700FE3F6-636F-4328-9822-ECCA5B293029}" sibTransId="{B2C07514-29AE-44A5-AAC3-6BCCA4210A93}"/>
    <dgm:cxn modelId="{C42A9BE6-1ED8-41A9-96C2-B00EFD51DE9F}" type="presOf" srcId="{29353740-EFAA-45E0-B42E-D61CA288C46C}" destId="{CFDA4AFE-D912-4940-9575-40D8F0A0A3F4}" srcOrd="0" destOrd="0" presId="urn:microsoft.com/office/officeart/2018/2/layout/IconVerticalSolidList"/>
    <dgm:cxn modelId="{9F3A78DB-F5C5-433F-B9C1-7B3E4F8EB992}" type="presParOf" srcId="{FD3FFD16-A8CA-4C3D-A07C-761B6908A4BB}" destId="{47A5E595-CB72-4BDB-9823-26AE10DF6AAF}" srcOrd="0" destOrd="0" presId="urn:microsoft.com/office/officeart/2018/2/layout/IconVerticalSolidList"/>
    <dgm:cxn modelId="{E70A1BF6-76BE-4EEB-93B4-F7469922D392}" type="presParOf" srcId="{47A5E595-CB72-4BDB-9823-26AE10DF6AAF}" destId="{73DD7678-716B-466E-917E-00B87B91AC1A}" srcOrd="0" destOrd="0" presId="urn:microsoft.com/office/officeart/2018/2/layout/IconVerticalSolidList"/>
    <dgm:cxn modelId="{C1DE18EC-63F1-4B30-9F06-191730429731}" type="presParOf" srcId="{47A5E595-CB72-4BDB-9823-26AE10DF6AAF}" destId="{4B2EB020-FB4A-46BF-9AD8-47683701F254}" srcOrd="1" destOrd="0" presId="urn:microsoft.com/office/officeart/2018/2/layout/IconVerticalSolidList"/>
    <dgm:cxn modelId="{CE4A836C-F54A-4230-8230-F86D866B887A}" type="presParOf" srcId="{47A5E595-CB72-4BDB-9823-26AE10DF6AAF}" destId="{419FB3D7-CCA9-4E67-B787-5D6567280014}" srcOrd="2" destOrd="0" presId="urn:microsoft.com/office/officeart/2018/2/layout/IconVerticalSolidList"/>
    <dgm:cxn modelId="{7AF3E4C2-2519-4528-AE68-A62563ED89EE}" type="presParOf" srcId="{47A5E595-CB72-4BDB-9823-26AE10DF6AAF}" destId="{540087D8-F0B3-4712-8C19-A14E16B2F16F}" srcOrd="3" destOrd="0" presId="urn:microsoft.com/office/officeart/2018/2/layout/IconVerticalSolidList"/>
    <dgm:cxn modelId="{379D797B-B443-4105-BDA2-9F6C23490965}" type="presParOf" srcId="{FD3FFD16-A8CA-4C3D-A07C-761B6908A4BB}" destId="{B3C788E3-1082-4D19-8087-18D608F8A248}" srcOrd="1" destOrd="0" presId="urn:microsoft.com/office/officeart/2018/2/layout/IconVerticalSolidList"/>
    <dgm:cxn modelId="{347E8C26-1703-4ED4-836E-DE9C75BB5043}" type="presParOf" srcId="{FD3FFD16-A8CA-4C3D-A07C-761B6908A4BB}" destId="{34701F52-A74D-4972-B3D7-E2A778185582}" srcOrd="2" destOrd="0" presId="urn:microsoft.com/office/officeart/2018/2/layout/IconVerticalSolidList"/>
    <dgm:cxn modelId="{0F9E1552-38EA-47CD-B1E1-D8F4FB874E35}" type="presParOf" srcId="{34701F52-A74D-4972-B3D7-E2A778185582}" destId="{09545562-0480-4F02-B5A6-8AFF14098137}" srcOrd="0" destOrd="0" presId="urn:microsoft.com/office/officeart/2018/2/layout/IconVerticalSolidList"/>
    <dgm:cxn modelId="{DBACE139-0CBA-45DE-8D06-B98D1FC723E5}" type="presParOf" srcId="{34701F52-A74D-4972-B3D7-E2A778185582}" destId="{6A07E450-1370-4BC7-9DF0-5C4D56B2112B}" srcOrd="1" destOrd="0" presId="urn:microsoft.com/office/officeart/2018/2/layout/IconVerticalSolidList"/>
    <dgm:cxn modelId="{0BF42545-8278-4758-9E84-AB8C19EDC341}" type="presParOf" srcId="{34701F52-A74D-4972-B3D7-E2A778185582}" destId="{BF110AB4-EBD9-4614-B2EE-3E30586D3BC6}" srcOrd="2" destOrd="0" presId="urn:microsoft.com/office/officeart/2018/2/layout/IconVerticalSolidList"/>
    <dgm:cxn modelId="{ED6B4760-DFDB-4007-98CD-220C8A671C3E}" type="presParOf" srcId="{34701F52-A74D-4972-B3D7-E2A778185582}" destId="{BA5AACCF-A3BC-45D3-B0C6-808E8581E1CE}" srcOrd="3" destOrd="0" presId="urn:microsoft.com/office/officeart/2018/2/layout/IconVerticalSolidList"/>
    <dgm:cxn modelId="{525C848B-F8C2-48BB-8420-A6B376EFCC25}" type="presParOf" srcId="{FD3FFD16-A8CA-4C3D-A07C-761B6908A4BB}" destId="{DF2045E4-3ADC-43F5-9E34-62DD76AFDC42}" srcOrd="3" destOrd="0" presId="urn:microsoft.com/office/officeart/2018/2/layout/IconVerticalSolidList"/>
    <dgm:cxn modelId="{81561F42-F601-478A-8BDF-7E02A186284C}" type="presParOf" srcId="{FD3FFD16-A8CA-4C3D-A07C-761B6908A4BB}" destId="{5B80B80A-B88B-4071-8C0E-9BEF0AB20A69}" srcOrd="4" destOrd="0" presId="urn:microsoft.com/office/officeart/2018/2/layout/IconVerticalSolidList"/>
    <dgm:cxn modelId="{71CB1AC0-AEBE-4DA1-A9DB-2D9ABAA7B616}" type="presParOf" srcId="{5B80B80A-B88B-4071-8C0E-9BEF0AB20A69}" destId="{2A2A237D-8450-44A6-8A47-673D544A4B68}" srcOrd="0" destOrd="0" presId="urn:microsoft.com/office/officeart/2018/2/layout/IconVerticalSolidList"/>
    <dgm:cxn modelId="{B900191E-2427-4011-88C1-827CD59C9A97}" type="presParOf" srcId="{5B80B80A-B88B-4071-8C0E-9BEF0AB20A69}" destId="{22BE62D8-834D-4DA8-85BA-59742F65A7A0}" srcOrd="1" destOrd="0" presId="urn:microsoft.com/office/officeart/2018/2/layout/IconVerticalSolidList"/>
    <dgm:cxn modelId="{63C5F796-A04F-4DEB-8658-1004443237B3}" type="presParOf" srcId="{5B80B80A-B88B-4071-8C0E-9BEF0AB20A69}" destId="{CAAB4B72-1F6E-4B0E-852A-AF4AF0977386}" srcOrd="2" destOrd="0" presId="urn:microsoft.com/office/officeart/2018/2/layout/IconVerticalSolidList"/>
    <dgm:cxn modelId="{607F1C67-5EEE-4BE8-800E-BCD561D663F9}" type="presParOf" srcId="{5B80B80A-B88B-4071-8C0E-9BEF0AB20A69}" destId="{D70CDE9C-3649-47A4-8F5C-6874AF89461D}" srcOrd="3" destOrd="0" presId="urn:microsoft.com/office/officeart/2018/2/layout/IconVerticalSolidList"/>
    <dgm:cxn modelId="{6CC02846-59D9-47FD-A9C3-F8415946FAAD}" type="presParOf" srcId="{FD3FFD16-A8CA-4C3D-A07C-761B6908A4BB}" destId="{15AF6503-F35E-4F1E-BA7A-CA6F0BB54689}" srcOrd="5" destOrd="0" presId="urn:microsoft.com/office/officeart/2018/2/layout/IconVerticalSolidList"/>
    <dgm:cxn modelId="{39D1A28C-6B64-4E15-86E0-F7805366C34B}" type="presParOf" srcId="{FD3FFD16-A8CA-4C3D-A07C-761B6908A4BB}" destId="{56539EFF-981C-4BD5-A715-013C10DB8EB4}" srcOrd="6" destOrd="0" presId="urn:microsoft.com/office/officeart/2018/2/layout/IconVerticalSolidList"/>
    <dgm:cxn modelId="{2E78B146-C529-4536-95F2-754E27072A5E}" type="presParOf" srcId="{56539EFF-981C-4BD5-A715-013C10DB8EB4}" destId="{4A790391-215D-4057-BE61-244D87311F1D}" srcOrd="0" destOrd="0" presId="urn:microsoft.com/office/officeart/2018/2/layout/IconVerticalSolidList"/>
    <dgm:cxn modelId="{F38B9DB3-BD88-47D5-947E-A9A67E10B55C}" type="presParOf" srcId="{56539EFF-981C-4BD5-A715-013C10DB8EB4}" destId="{34C14A31-B357-4AF5-BD4C-FAB347586AB3}" srcOrd="1" destOrd="0" presId="urn:microsoft.com/office/officeart/2018/2/layout/IconVerticalSolidList"/>
    <dgm:cxn modelId="{D410BF49-20C6-4383-A73D-C79E3A6E674B}" type="presParOf" srcId="{56539EFF-981C-4BD5-A715-013C10DB8EB4}" destId="{828C5845-B204-427E-ADEA-0BD8B0A593C6}" srcOrd="2" destOrd="0" presId="urn:microsoft.com/office/officeart/2018/2/layout/IconVerticalSolidList"/>
    <dgm:cxn modelId="{E565D14C-D213-44C8-9F28-158DD25DE444}" type="presParOf" srcId="{56539EFF-981C-4BD5-A715-013C10DB8EB4}" destId="{CFDA4AFE-D912-4940-9575-40D8F0A0A3F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238D9B-AE7C-4CCE-97D3-8971C5EEADA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004F985-DDB3-44A7-99BA-8DB8577C24D4}">
      <dgm:prSet/>
      <dgm:spPr/>
      <dgm:t>
        <a:bodyPr/>
        <a:lstStyle/>
        <a:p>
          <a:r>
            <a:rPr lang="en-CA" b="1" i="0" dirty="0">
              <a:latin typeface="Century Gothic" panose="020B0502020202020204"/>
            </a:rPr>
            <a:t>English</a:t>
          </a:r>
          <a:r>
            <a:rPr lang="en-CA" b="1" i="0" dirty="0"/>
            <a:t> Language Arts: Language and Literacy Forms</a:t>
          </a:r>
          <a:endParaRPr lang="en-US" dirty="0"/>
        </a:p>
      </dgm:t>
    </dgm:pt>
    <dgm:pt modelId="{C91AA40C-88EB-407C-A173-81A52015C614}" type="parTrans" cxnId="{C77AA856-C079-4D0E-BBB3-D7C79F53BC42}">
      <dgm:prSet/>
      <dgm:spPr/>
      <dgm:t>
        <a:bodyPr/>
        <a:lstStyle/>
        <a:p>
          <a:endParaRPr lang="en-US"/>
        </a:p>
      </dgm:t>
    </dgm:pt>
    <dgm:pt modelId="{633921F7-D9FE-45AD-A663-20A7824C8770}" type="sibTrans" cxnId="{C77AA856-C079-4D0E-BBB3-D7C79F53BC42}">
      <dgm:prSet/>
      <dgm:spPr/>
      <dgm:t>
        <a:bodyPr/>
        <a:lstStyle/>
        <a:p>
          <a:endParaRPr lang="en-US"/>
        </a:p>
      </dgm:t>
    </dgm:pt>
    <dgm:pt modelId="{9ADBA0AA-AAF3-49A2-BD83-973A2209B874}">
      <dgm:prSet/>
      <dgm:spPr/>
      <dgm:t>
        <a:bodyPr/>
        <a:lstStyle/>
        <a:p>
          <a:pPr rtl="0"/>
          <a:r>
            <a:rPr lang="en-CA" b="0" i="0" dirty="0"/>
            <a:t>This course will explore a variety of literary genres familiarizing students with many approaches used in college and/or university studies.</a:t>
          </a:r>
          <a:r>
            <a:rPr lang="en-CA" b="0" i="0" dirty="0">
              <a:latin typeface="Century Gothic" panose="020B0502020202020204"/>
            </a:rPr>
            <a:t> </a:t>
          </a:r>
          <a:endParaRPr lang="en-US"/>
        </a:p>
      </dgm:t>
    </dgm:pt>
    <dgm:pt modelId="{41C9B27F-0E37-4D4F-A46C-5D644A24DD7B}" type="parTrans" cxnId="{FDE3A172-5868-4624-B378-29B92B4281F4}">
      <dgm:prSet/>
      <dgm:spPr/>
      <dgm:t>
        <a:bodyPr/>
        <a:lstStyle/>
        <a:p>
          <a:endParaRPr lang="en-US"/>
        </a:p>
      </dgm:t>
    </dgm:pt>
    <dgm:pt modelId="{876217E8-235A-43AD-932E-4B7E8EE3DECA}" type="sibTrans" cxnId="{FDE3A172-5868-4624-B378-29B92B4281F4}">
      <dgm:prSet/>
      <dgm:spPr/>
      <dgm:t>
        <a:bodyPr/>
        <a:lstStyle/>
        <a:p>
          <a:endParaRPr lang="en-US"/>
        </a:p>
      </dgm:t>
    </dgm:pt>
    <dgm:pt modelId="{0E591145-3B88-497C-9395-7A12041F1DDF}">
      <dgm:prSet/>
      <dgm:spPr/>
      <dgm:t>
        <a:bodyPr/>
        <a:lstStyle/>
        <a:p>
          <a:pPr rtl="0"/>
          <a:r>
            <a:rPr lang="en-CA" b="0" i="0" dirty="0"/>
            <a:t>Students will develop critical thinking skills and fundamentals in academic research and writing with a focus on specific styles such as MLA, APA, Chicago, etc.</a:t>
          </a:r>
          <a:r>
            <a:rPr lang="en-CA" b="0" i="0" dirty="0">
              <a:latin typeface="Century Gothic" panose="020B0502020202020204"/>
            </a:rPr>
            <a:t> </a:t>
          </a:r>
          <a:endParaRPr lang="en-US"/>
        </a:p>
      </dgm:t>
    </dgm:pt>
    <dgm:pt modelId="{7EEC6442-6E09-42EC-B56A-FA54196FC4F5}" type="parTrans" cxnId="{BD987331-DC2F-43CA-A76A-31E78C48D938}">
      <dgm:prSet/>
      <dgm:spPr/>
      <dgm:t>
        <a:bodyPr/>
        <a:lstStyle/>
        <a:p>
          <a:endParaRPr lang="en-US"/>
        </a:p>
      </dgm:t>
    </dgm:pt>
    <dgm:pt modelId="{9C08EB5A-9D1E-443E-9459-556532393F7B}" type="sibTrans" cxnId="{BD987331-DC2F-43CA-A76A-31E78C48D938}">
      <dgm:prSet/>
      <dgm:spPr/>
      <dgm:t>
        <a:bodyPr/>
        <a:lstStyle/>
        <a:p>
          <a:endParaRPr lang="en-US"/>
        </a:p>
      </dgm:t>
    </dgm:pt>
    <dgm:pt modelId="{2A15C783-3FA0-4E06-8DCB-A8A941589018}">
      <dgm:prSet/>
      <dgm:spPr/>
      <dgm:t>
        <a:bodyPr/>
        <a:lstStyle/>
        <a:p>
          <a:r>
            <a:rPr lang="en-CA" b="0" i="0" dirty="0"/>
            <a:t>Evaluation of this course will be in the form of a final paper/essay.</a:t>
          </a:r>
          <a:endParaRPr lang="en-US" dirty="0"/>
        </a:p>
      </dgm:t>
    </dgm:pt>
    <dgm:pt modelId="{E5D0AC16-2DA2-4658-8315-BBF9B46B6084}" type="parTrans" cxnId="{9BDFE021-89DD-4051-B700-A39C67B12E8F}">
      <dgm:prSet/>
      <dgm:spPr/>
      <dgm:t>
        <a:bodyPr/>
        <a:lstStyle/>
        <a:p>
          <a:endParaRPr lang="en-US"/>
        </a:p>
      </dgm:t>
    </dgm:pt>
    <dgm:pt modelId="{3A823163-D099-4483-A15C-85D4C63FB22F}" type="sibTrans" cxnId="{9BDFE021-89DD-4051-B700-A39C67B12E8F}">
      <dgm:prSet/>
      <dgm:spPr/>
      <dgm:t>
        <a:bodyPr/>
        <a:lstStyle/>
        <a:p>
          <a:endParaRPr lang="en-US"/>
        </a:p>
      </dgm:t>
    </dgm:pt>
    <dgm:pt modelId="{7A725686-01D6-4446-838D-6332F5E2E010}" type="pres">
      <dgm:prSet presAssocID="{20238D9B-AE7C-4CCE-97D3-8971C5EEADA4}" presName="linear" presStyleCnt="0">
        <dgm:presLayoutVars>
          <dgm:animLvl val="lvl"/>
          <dgm:resizeHandles val="exact"/>
        </dgm:presLayoutVars>
      </dgm:prSet>
      <dgm:spPr/>
    </dgm:pt>
    <dgm:pt modelId="{4B1F668B-9789-4CB7-A8A4-EDCD7C4098EC}" type="pres">
      <dgm:prSet presAssocID="{B004F985-DDB3-44A7-99BA-8DB8577C24D4}" presName="parentText" presStyleLbl="node1" presStyleIdx="0" presStyleCnt="4">
        <dgm:presLayoutVars>
          <dgm:chMax val="0"/>
          <dgm:bulletEnabled val="1"/>
        </dgm:presLayoutVars>
      </dgm:prSet>
      <dgm:spPr/>
    </dgm:pt>
    <dgm:pt modelId="{B250DC1F-CCFF-4ABA-847D-DB159406120F}" type="pres">
      <dgm:prSet presAssocID="{633921F7-D9FE-45AD-A663-20A7824C8770}" presName="spacer" presStyleCnt="0"/>
      <dgm:spPr/>
    </dgm:pt>
    <dgm:pt modelId="{536D9C08-157E-4E6C-A6E4-1883AA9AFDDA}" type="pres">
      <dgm:prSet presAssocID="{9ADBA0AA-AAF3-49A2-BD83-973A2209B874}" presName="parentText" presStyleLbl="node1" presStyleIdx="1" presStyleCnt="4">
        <dgm:presLayoutVars>
          <dgm:chMax val="0"/>
          <dgm:bulletEnabled val="1"/>
        </dgm:presLayoutVars>
      </dgm:prSet>
      <dgm:spPr/>
    </dgm:pt>
    <dgm:pt modelId="{151E22E6-A8DC-4DFF-8F95-12F1B163DC6C}" type="pres">
      <dgm:prSet presAssocID="{876217E8-235A-43AD-932E-4B7E8EE3DECA}" presName="spacer" presStyleCnt="0"/>
      <dgm:spPr/>
    </dgm:pt>
    <dgm:pt modelId="{F3AFB28C-8957-4098-8C08-09065DD5D1B1}" type="pres">
      <dgm:prSet presAssocID="{0E591145-3B88-497C-9395-7A12041F1DDF}" presName="parentText" presStyleLbl="node1" presStyleIdx="2" presStyleCnt="4">
        <dgm:presLayoutVars>
          <dgm:chMax val="0"/>
          <dgm:bulletEnabled val="1"/>
        </dgm:presLayoutVars>
      </dgm:prSet>
      <dgm:spPr/>
    </dgm:pt>
    <dgm:pt modelId="{D025956D-CC27-4A43-8F0C-478E716EEB7C}" type="pres">
      <dgm:prSet presAssocID="{9C08EB5A-9D1E-443E-9459-556532393F7B}" presName="spacer" presStyleCnt="0"/>
      <dgm:spPr/>
    </dgm:pt>
    <dgm:pt modelId="{2FA609BC-E0F4-4E5A-A845-DA6C879248C3}" type="pres">
      <dgm:prSet presAssocID="{2A15C783-3FA0-4E06-8DCB-A8A941589018}" presName="parentText" presStyleLbl="node1" presStyleIdx="3" presStyleCnt="4">
        <dgm:presLayoutVars>
          <dgm:chMax val="0"/>
          <dgm:bulletEnabled val="1"/>
        </dgm:presLayoutVars>
      </dgm:prSet>
      <dgm:spPr/>
    </dgm:pt>
  </dgm:ptLst>
  <dgm:cxnLst>
    <dgm:cxn modelId="{9BDFE021-89DD-4051-B700-A39C67B12E8F}" srcId="{20238D9B-AE7C-4CCE-97D3-8971C5EEADA4}" destId="{2A15C783-3FA0-4E06-8DCB-A8A941589018}" srcOrd="3" destOrd="0" parTransId="{E5D0AC16-2DA2-4658-8315-BBF9B46B6084}" sibTransId="{3A823163-D099-4483-A15C-85D4C63FB22F}"/>
    <dgm:cxn modelId="{BD987331-DC2F-43CA-A76A-31E78C48D938}" srcId="{20238D9B-AE7C-4CCE-97D3-8971C5EEADA4}" destId="{0E591145-3B88-497C-9395-7A12041F1DDF}" srcOrd="2" destOrd="0" parTransId="{7EEC6442-6E09-42EC-B56A-FA54196FC4F5}" sibTransId="{9C08EB5A-9D1E-443E-9459-556532393F7B}"/>
    <dgm:cxn modelId="{FDE3A172-5868-4624-B378-29B92B4281F4}" srcId="{20238D9B-AE7C-4CCE-97D3-8971C5EEADA4}" destId="{9ADBA0AA-AAF3-49A2-BD83-973A2209B874}" srcOrd="1" destOrd="0" parTransId="{41C9B27F-0E37-4D4F-A46C-5D644A24DD7B}" sibTransId="{876217E8-235A-43AD-932E-4B7E8EE3DECA}"/>
    <dgm:cxn modelId="{C77AA856-C079-4D0E-BBB3-D7C79F53BC42}" srcId="{20238D9B-AE7C-4CCE-97D3-8971C5EEADA4}" destId="{B004F985-DDB3-44A7-99BA-8DB8577C24D4}" srcOrd="0" destOrd="0" parTransId="{C91AA40C-88EB-407C-A173-81A52015C614}" sibTransId="{633921F7-D9FE-45AD-A663-20A7824C8770}"/>
    <dgm:cxn modelId="{90056A5A-FFD5-4FB0-923B-87DDFF333D1D}" type="presOf" srcId="{9ADBA0AA-AAF3-49A2-BD83-973A2209B874}" destId="{536D9C08-157E-4E6C-A6E4-1883AA9AFDDA}" srcOrd="0" destOrd="0" presId="urn:microsoft.com/office/officeart/2005/8/layout/vList2"/>
    <dgm:cxn modelId="{8116579C-2249-4293-B9E1-93B4C85A2D44}" type="presOf" srcId="{20238D9B-AE7C-4CCE-97D3-8971C5EEADA4}" destId="{7A725686-01D6-4446-838D-6332F5E2E010}" srcOrd="0" destOrd="0" presId="urn:microsoft.com/office/officeart/2005/8/layout/vList2"/>
    <dgm:cxn modelId="{2A5EDBC1-8E1E-41A0-B9F1-7426BB95DC2D}" type="presOf" srcId="{0E591145-3B88-497C-9395-7A12041F1DDF}" destId="{F3AFB28C-8957-4098-8C08-09065DD5D1B1}" srcOrd="0" destOrd="0" presId="urn:microsoft.com/office/officeart/2005/8/layout/vList2"/>
    <dgm:cxn modelId="{FFA678D4-A4CC-468F-BE53-03C27D03B54E}" type="presOf" srcId="{2A15C783-3FA0-4E06-8DCB-A8A941589018}" destId="{2FA609BC-E0F4-4E5A-A845-DA6C879248C3}" srcOrd="0" destOrd="0" presId="urn:microsoft.com/office/officeart/2005/8/layout/vList2"/>
    <dgm:cxn modelId="{8CC740E9-9FF1-4474-BB6B-6E36E77CFB10}" type="presOf" srcId="{B004F985-DDB3-44A7-99BA-8DB8577C24D4}" destId="{4B1F668B-9789-4CB7-A8A4-EDCD7C4098EC}" srcOrd="0" destOrd="0" presId="urn:microsoft.com/office/officeart/2005/8/layout/vList2"/>
    <dgm:cxn modelId="{8D3F609D-02F2-4540-915E-524748464E61}" type="presParOf" srcId="{7A725686-01D6-4446-838D-6332F5E2E010}" destId="{4B1F668B-9789-4CB7-A8A4-EDCD7C4098EC}" srcOrd="0" destOrd="0" presId="urn:microsoft.com/office/officeart/2005/8/layout/vList2"/>
    <dgm:cxn modelId="{90C17FF5-C3DB-435E-9E6D-E9AB1632C27A}" type="presParOf" srcId="{7A725686-01D6-4446-838D-6332F5E2E010}" destId="{B250DC1F-CCFF-4ABA-847D-DB159406120F}" srcOrd="1" destOrd="0" presId="urn:microsoft.com/office/officeart/2005/8/layout/vList2"/>
    <dgm:cxn modelId="{07D1DB24-9128-4AF7-9950-16D14E50F457}" type="presParOf" srcId="{7A725686-01D6-4446-838D-6332F5E2E010}" destId="{536D9C08-157E-4E6C-A6E4-1883AA9AFDDA}" srcOrd="2" destOrd="0" presId="urn:microsoft.com/office/officeart/2005/8/layout/vList2"/>
    <dgm:cxn modelId="{B98EFD98-CB16-43CF-BE2F-A8318E64AB33}" type="presParOf" srcId="{7A725686-01D6-4446-838D-6332F5E2E010}" destId="{151E22E6-A8DC-4DFF-8F95-12F1B163DC6C}" srcOrd="3" destOrd="0" presId="urn:microsoft.com/office/officeart/2005/8/layout/vList2"/>
    <dgm:cxn modelId="{0B3DCD91-BA96-4E86-811F-8F9C7920FDC4}" type="presParOf" srcId="{7A725686-01D6-4446-838D-6332F5E2E010}" destId="{F3AFB28C-8957-4098-8C08-09065DD5D1B1}" srcOrd="4" destOrd="0" presId="urn:microsoft.com/office/officeart/2005/8/layout/vList2"/>
    <dgm:cxn modelId="{58788DFC-A881-44EF-A568-EBC80BB5F06F}" type="presParOf" srcId="{7A725686-01D6-4446-838D-6332F5E2E010}" destId="{D025956D-CC27-4A43-8F0C-478E716EEB7C}" srcOrd="5" destOrd="0" presId="urn:microsoft.com/office/officeart/2005/8/layout/vList2"/>
    <dgm:cxn modelId="{46C9D960-1CE5-4E93-8350-1361FE7E1F3E}" type="presParOf" srcId="{7A725686-01D6-4446-838D-6332F5E2E010}" destId="{2FA609BC-E0F4-4E5A-A845-DA6C879248C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66668E-B2AA-4D5E-991C-CFBAE87E918E}"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BA4B72B6-785D-4FDE-90B8-19252D3BEDC8}">
      <dgm:prSet/>
      <dgm:spPr/>
      <dgm:t>
        <a:bodyPr/>
        <a:lstStyle/>
        <a:p>
          <a:pPr rtl="0"/>
          <a:r>
            <a:rPr lang="en-US" dirty="0"/>
            <a:t>Which math should you take?</a:t>
          </a:r>
          <a:r>
            <a:rPr lang="en-US" dirty="0">
              <a:latin typeface="Century Gothic" panose="020B0502020202020204"/>
            </a:rPr>
            <a:t>  </a:t>
          </a:r>
          <a:endParaRPr lang="en-US" dirty="0"/>
        </a:p>
      </dgm:t>
    </dgm:pt>
    <dgm:pt modelId="{BD9F688F-49F0-4227-9AB0-D78A04D80F18}" type="parTrans" cxnId="{76B04DEC-1794-4A44-A3B2-E9AFCE9913AB}">
      <dgm:prSet/>
      <dgm:spPr/>
      <dgm:t>
        <a:bodyPr/>
        <a:lstStyle/>
        <a:p>
          <a:endParaRPr lang="en-US"/>
        </a:p>
      </dgm:t>
    </dgm:pt>
    <dgm:pt modelId="{871B65A4-0DCB-4FAF-8A2A-D35795185B9B}" type="sibTrans" cxnId="{76B04DEC-1794-4A44-A3B2-E9AFCE9913AB}">
      <dgm:prSet/>
      <dgm:spPr/>
      <dgm:t>
        <a:bodyPr/>
        <a:lstStyle/>
        <a:p>
          <a:endParaRPr lang="en-US"/>
        </a:p>
      </dgm:t>
    </dgm:pt>
    <dgm:pt modelId="{C1CB3524-D8AA-45EB-A978-5E9074B5B89B}">
      <dgm:prSet/>
      <dgm:spPr/>
      <dgm:t>
        <a:bodyPr/>
        <a:lstStyle/>
        <a:p>
          <a:pPr rtl="0"/>
          <a:r>
            <a:rPr lang="en-US" dirty="0"/>
            <a:t>Which math did you take in Grade 11?</a:t>
          </a:r>
          <a:r>
            <a:rPr lang="en-US" dirty="0">
              <a:latin typeface="Century Gothic" panose="020B0502020202020204"/>
            </a:rPr>
            <a:t> </a:t>
          </a:r>
          <a:endParaRPr lang="en-US" dirty="0"/>
        </a:p>
      </dgm:t>
    </dgm:pt>
    <dgm:pt modelId="{F52F0DD4-72B6-48F8-B1E0-CC2390033FEB}" type="parTrans" cxnId="{1C584692-2A6F-4225-A4FB-C24883BE370E}">
      <dgm:prSet/>
      <dgm:spPr/>
      <dgm:t>
        <a:bodyPr/>
        <a:lstStyle/>
        <a:p>
          <a:endParaRPr lang="en-US"/>
        </a:p>
      </dgm:t>
    </dgm:pt>
    <dgm:pt modelId="{D96A61E6-E9BB-4FE1-8F9F-D3E286122D33}" type="sibTrans" cxnId="{1C584692-2A6F-4225-A4FB-C24883BE370E}">
      <dgm:prSet/>
      <dgm:spPr/>
      <dgm:t>
        <a:bodyPr/>
        <a:lstStyle/>
        <a:p>
          <a:endParaRPr lang="en-US"/>
        </a:p>
      </dgm:t>
    </dgm:pt>
    <dgm:pt modelId="{43CFB0D0-1E2C-4ADA-8E1F-AA3AB139DC21}">
      <dgm:prSet/>
      <dgm:spPr/>
      <dgm:t>
        <a:bodyPr/>
        <a:lstStyle/>
        <a:p>
          <a:r>
            <a:rPr lang="en-CA" dirty="0"/>
            <a:t>You can continue with the same math or switch to a different math.</a:t>
          </a:r>
          <a:endParaRPr lang="en-US" dirty="0"/>
        </a:p>
      </dgm:t>
    </dgm:pt>
    <dgm:pt modelId="{E5E0F687-9BBA-4CBC-B4D5-6BEBFABA99A6}" type="parTrans" cxnId="{C5A1ABA5-C05C-499F-97E0-C09672C5DD5B}">
      <dgm:prSet/>
      <dgm:spPr/>
      <dgm:t>
        <a:bodyPr/>
        <a:lstStyle/>
        <a:p>
          <a:endParaRPr lang="en-US"/>
        </a:p>
      </dgm:t>
    </dgm:pt>
    <dgm:pt modelId="{3781AFE4-04F2-40DD-9764-3C2F94AF23F8}" type="sibTrans" cxnId="{C5A1ABA5-C05C-499F-97E0-C09672C5DD5B}">
      <dgm:prSet/>
      <dgm:spPr/>
      <dgm:t>
        <a:bodyPr/>
        <a:lstStyle/>
        <a:p>
          <a:endParaRPr lang="en-US"/>
        </a:p>
      </dgm:t>
    </dgm:pt>
    <dgm:pt modelId="{D004ACE2-FFBB-439C-8900-FFA927A65F66}">
      <dgm:prSet/>
      <dgm:spPr/>
      <dgm:t>
        <a:bodyPr/>
        <a:lstStyle/>
        <a:p>
          <a:pPr rtl="0"/>
          <a:r>
            <a:rPr lang="en-US" b="1" dirty="0"/>
            <a:t>Applied Math</a:t>
          </a:r>
          <a:r>
            <a:rPr lang="en-US" b="1" dirty="0">
              <a:latin typeface="Century Gothic" panose="020B0502020202020204"/>
            </a:rPr>
            <a:t> </a:t>
          </a:r>
          <a:endParaRPr lang="en-US" dirty="0"/>
        </a:p>
      </dgm:t>
    </dgm:pt>
    <dgm:pt modelId="{E009261D-0156-4CA0-8D71-AF2769BF1326}" type="parTrans" cxnId="{658AE189-92D5-497E-8692-E5EC759EFFDF}">
      <dgm:prSet/>
      <dgm:spPr/>
      <dgm:t>
        <a:bodyPr/>
        <a:lstStyle/>
        <a:p>
          <a:endParaRPr lang="en-US"/>
        </a:p>
      </dgm:t>
    </dgm:pt>
    <dgm:pt modelId="{404341C8-80E9-41F6-9A29-95FECB822048}" type="sibTrans" cxnId="{658AE189-92D5-497E-8692-E5EC759EFFDF}">
      <dgm:prSet/>
      <dgm:spPr/>
      <dgm:t>
        <a:bodyPr/>
        <a:lstStyle/>
        <a:p>
          <a:endParaRPr lang="en-US"/>
        </a:p>
      </dgm:t>
    </dgm:pt>
    <dgm:pt modelId="{B0210818-3385-45B1-9ED8-349ACB42E321}">
      <dgm:prSet/>
      <dgm:spPr/>
      <dgm:t>
        <a:bodyPr/>
        <a:lstStyle/>
        <a:p>
          <a:pPr rtl="0"/>
          <a:r>
            <a:rPr lang="en-US" b="1" dirty="0"/>
            <a:t>Essential Math</a:t>
          </a:r>
          <a:r>
            <a:rPr lang="en-US" b="1" dirty="0">
              <a:latin typeface="Century Gothic" panose="020B0502020202020204"/>
            </a:rPr>
            <a:t> </a:t>
          </a:r>
          <a:endParaRPr lang="en-US" dirty="0"/>
        </a:p>
      </dgm:t>
    </dgm:pt>
    <dgm:pt modelId="{D8251C66-B249-492D-9436-E6DE993580B6}" type="parTrans" cxnId="{5CAC00E8-EEEC-411A-B6C8-6C6ECE9F8FFB}">
      <dgm:prSet/>
      <dgm:spPr/>
      <dgm:t>
        <a:bodyPr/>
        <a:lstStyle/>
        <a:p>
          <a:endParaRPr lang="en-US"/>
        </a:p>
      </dgm:t>
    </dgm:pt>
    <dgm:pt modelId="{DB34FDF9-6351-4C0C-8B27-529E142A1D86}" type="sibTrans" cxnId="{5CAC00E8-EEEC-411A-B6C8-6C6ECE9F8FFB}">
      <dgm:prSet/>
      <dgm:spPr/>
      <dgm:t>
        <a:bodyPr/>
        <a:lstStyle/>
        <a:p>
          <a:endParaRPr lang="en-US"/>
        </a:p>
      </dgm:t>
    </dgm:pt>
    <dgm:pt modelId="{9AE34B8F-4BB1-46FA-9651-591CC36E0068}">
      <dgm:prSet/>
      <dgm:spPr/>
      <dgm:t>
        <a:bodyPr/>
        <a:lstStyle/>
        <a:p>
          <a:pPr rtl="0"/>
          <a:r>
            <a:rPr lang="en-US" b="1" dirty="0"/>
            <a:t>Pre-Calculus Math</a:t>
          </a:r>
          <a:r>
            <a:rPr lang="en-US" b="1" dirty="0">
              <a:latin typeface="Century Gothic" panose="020B0502020202020204"/>
            </a:rPr>
            <a:t> </a:t>
          </a:r>
          <a:endParaRPr lang="en-US" dirty="0"/>
        </a:p>
      </dgm:t>
    </dgm:pt>
    <dgm:pt modelId="{944B12B7-F112-400B-9F4C-4F877A6C30F5}" type="parTrans" cxnId="{E6BC6458-F993-4133-9263-E13122BDF899}">
      <dgm:prSet/>
      <dgm:spPr/>
      <dgm:t>
        <a:bodyPr/>
        <a:lstStyle/>
        <a:p>
          <a:endParaRPr lang="en-US"/>
        </a:p>
      </dgm:t>
    </dgm:pt>
    <dgm:pt modelId="{76603D6F-014D-4B47-9544-B93BBED10441}" type="sibTrans" cxnId="{E6BC6458-F993-4133-9263-E13122BDF899}">
      <dgm:prSet/>
      <dgm:spPr/>
      <dgm:t>
        <a:bodyPr/>
        <a:lstStyle/>
        <a:p>
          <a:endParaRPr lang="en-US"/>
        </a:p>
      </dgm:t>
    </dgm:pt>
    <dgm:pt modelId="{32913578-9FD7-4E9E-95A9-549B40B0AE37}" type="pres">
      <dgm:prSet presAssocID="{4E66668E-B2AA-4D5E-991C-CFBAE87E918E}" presName="vert0" presStyleCnt="0">
        <dgm:presLayoutVars>
          <dgm:dir/>
          <dgm:animOne val="branch"/>
          <dgm:animLvl val="lvl"/>
        </dgm:presLayoutVars>
      </dgm:prSet>
      <dgm:spPr/>
    </dgm:pt>
    <dgm:pt modelId="{228D8018-32DB-44D4-9B31-1AEEB2B11CAB}" type="pres">
      <dgm:prSet presAssocID="{BA4B72B6-785D-4FDE-90B8-19252D3BEDC8}" presName="thickLine" presStyleLbl="alignNode1" presStyleIdx="0" presStyleCnt="6"/>
      <dgm:spPr/>
    </dgm:pt>
    <dgm:pt modelId="{96654D7D-FA35-40F1-8F57-3726F8DE1197}" type="pres">
      <dgm:prSet presAssocID="{BA4B72B6-785D-4FDE-90B8-19252D3BEDC8}" presName="horz1" presStyleCnt="0"/>
      <dgm:spPr/>
    </dgm:pt>
    <dgm:pt modelId="{01D5407D-1004-4342-A68E-0065A358EB7F}" type="pres">
      <dgm:prSet presAssocID="{BA4B72B6-785D-4FDE-90B8-19252D3BEDC8}" presName="tx1" presStyleLbl="revTx" presStyleIdx="0" presStyleCnt="6"/>
      <dgm:spPr/>
    </dgm:pt>
    <dgm:pt modelId="{E3AA02CD-0478-434D-8873-E9A670E4687A}" type="pres">
      <dgm:prSet presAssocID="{BA4B72B6-785D-4FDE-90B8-19252D3BEDC8}" presName="vert1" presStyleCnt="0"/>
      <dgm:spPr/>
    </dgm:pt>
    <dgm:pt modelId="{C42A5A31-8156-4B3C-8307-7256F8A93697}" type="pres">
      <dgm:prSet presAssocID="{C1CB3524-D8AA-45EB-A978-5E9074B5B89B}" presName="thickLine" presStyleLbl="alignNode1" presStyleIdx="1" presStyleCnt="6"/>
      <dgm:spPr/>
    </dgm:pt>
    <dgm:pt modelId="{F28E6EB1-108A-4A83-A9E5-38D62A5FF413}" type="pres">
      <dgm:prSet presAssocID="{C1CB3524-D8AA-45EB-A978-5E9074B5B89B}" presName="horz1" presStyleCnt="0"/>
      <dgm:spPr/>
    </dgm:pt>
    <dgm:pt modelId="{7712C525-FC44-4F67-A7AA-878489221189}" type="pres">
      <dgm:prSet presAssocID="{C1CB3524-D8AA-45EB-A978-5E9074B5B89B}" presName="tx1" presStyleLbl="revTx" presStyleIdx="1" presStyleCnt="6"/>
      <dgm:spPr/>
    </dgm:pt>
    <dgm:pt modelId="{1A806B1C-2AAA-4614-B0C2-A587E7BEA116}" type="pres">
      <dgm:prSet presAssocID="{C1CB3524-D8AA-45EB-A978-5E9074B5B89B}" presName="vert1" presStyleCnt="0"/>
      <dgm:spPr/>
    </dgm:pt>
    <dgm:pt modelId="{936D01C4-E824-41E0-832B-B4336FD59E18}" type="pres">
      <dgm:prSet presAssocID="{43CFB0D0-1E2C-4ADA-8E1F-AA3AB139DC21}" presName="thickLine" presStyleLbl="alignNode1" presStyleIdx="2" presStyleCnt="6"/>
      <dgm:spPr/>
    </dgm:pt>
    <dgm:pt modelId="{2F71AA09-1C11-4E3A-BA0C-9F68469664E7}" type="pres">
      <dgm:prSet presAssocID="{43CFB0D0-1E2C-4ADA-8E1F-AA3AB139DC21}" presName="horz1" presStyleCnt="0"/>
      <dgm:spPr/>
    </dgm:pt>
    <dgm:pt modelId="{B0A35370-50DF-4010-B4D7-A7DAE06D1B34}" type="pres">
      <dgm:prSet presAssocID="{43CFB0D0-1E2C-4ADA-8E1F-AA3AB139DC21}" presName="tx1" presStyleLbl="revTx" presStyleIdx="2" presStyleCnt="6"/>
      <dgm:spPr/>
    </dgm:pt>
    <dgm:pt modelId="{326BFB7A-71EA-44B7-8DAF-DBEA8BE4EB54}" type="pres">
      <dgm:prSet presAssocID="{43CFB0D0-1E2C-4ADA-8E1F-AA3AB139DC21}" presName="vert1" presStyleCnt="0"/>
      <dgm:spPr/>
    </dgm:pt>
    <dgm:pt modelId="{1828B17B-334A-49B6-ABF8-15B48A307A99}" type="pres">
      <dgm:prSet presAssocID="{D004ACE2-FFBB-439C-8900-FFA927A65F66}" presName="thickLine" presStyleLbl="alignNode1" presStyleIdx="3" presStyleCnt="6"/>
      <dgm:spPr/>
    </dgm:pt>
    <dgm:pt modelId="{A2E81A64-6B90-4DBE-A4E7-E9FEECE10E15}" type="pres">
      <dgm:prSet presAssocID="{D004ACE2-FFBB-439C-8900-FFA927A65F66}" presName="horz1" presStyleCnt="0"/>
      <dgm:spPr/>
    </dgm:pt>
    <dgm:pt modelId="{0A170751-AC6F-4511-BB78-C5DA1A3EB90B}" type="pres">
      <dgm:prSet presAssocID="{D004ACE2-FFBB-439C-8900-FFA927A65F66}" presName="tx1" presStyleLbl="revTx" presStyleIdx="3" presStyleCnt="6"/>
      <dgm:spPr/>
    </dgm:pt>
    <dgm:pt modelId="{3B04C67F-FD29-44BD-B434-E85725DE84D0}" type="pres">
      <dgm:prSet presAssocID="{D004ACE2-FFBB-439C-8900-FFA927A65F66}" presName="vert1" presStyleCnt="0"/>
      <dgm:spPr/>
    </dgm:pt>
    <dgm:pt modelId="{F5F7A548-9913-4530-86AA-776437B2C6FF}" type="pres">
      <dgm:prSet presAssocID="{B0210818-3385-45B1-9ED8-349ACB42E321}" presName="thickLine" presStyleLbl="alignNode1" presStyleIdx="4" presStyleCnt="6"/>
      <dgm:spPr/>
    </dgm:pt>
    <dgm:pt modelId="{E3FF8BAC-69E3-46DF-970A-7FE3492CDB8B}" type="pres">
      <dgm:prSet presAssocID="{B0210818-3385-45B1-9ED8-349ACB42E321}" presName="horz1" presStyleCnt="0"/>
      <dgm:spPr/>
    </dgm:pt>
    <dgm:pt modelId="{83ED0D17-4371-4E6C-9721-C76FA05BEB21}" type="pres">
      <dgm:prSet presAssocID="{B0210818-3385-45B1-9ED8-349ACB42E321}" presName="tx1" presStyleLbl="revTx" presStyleIdx="4" presStyleCnt="6"/>
      <dgm:spPr/>
    </dgm:pt>
    <dgm:pt modelId="{96849D6B-2653-46BC-BBF6-885EC78DAE80}" type="pres">
      <dgm:prSet presAssocID="{B0210818-3385-45B1-9ED8-349ACB42E321}" presName="vert1" presStyleCnt="0"/>
      <dgm:spPr/>
    </dgm:pt>
    <dgm:pt modelId="{E9F4BF6B-023C-4C44-87BE-F13A7CC0C071}" type="pres">
      <dgm:prSet presAssocID="{9AE34B8F-4BB1-46FA-9651-591CC36E0068}" presName="thickLine" presStyleLbl="alignNode1" presStyleIdx="5" presStyleCnt="6"/>
      <dgm:spPr/>
    </dgm:pt>
    <dgm:pt modelId="{8D437BD6-A3FF-4EE2-8BD1-528BB3A0C466}" type="pres">
      <dgm:prSet presAssocID="{9AE34B8F-4BB1-46FA-9651-591CC36E0068}" presName="horz1" presStyleCnt="0"/>
      <dgm:spPr/>
    </dgm:pt>
    <dgm:pt modelId="{5CFB7CED-2008-4D4E-9A62-732DB4969DD4}" type="pres">
      <dgm:prSet presAssocID="{9AE34B8F-4BB1-46FA-9651-591CC36E0068}" presName="tx1" presStyleLbl="revTx" presStyleIdx="5" presStyleCnt="6"/>
      <dgm:spPr/>
    </dgm:pt>
    <dgm:pt modelId="{413D0D8B-3C8A-41FA-A994-8C280B531AE0}" type="pres">
      <dgm:prSet presAssocID="{9AE34B8F-4BB1-46FA-9651-591CC36E0068}" presName="vert1" presStyleCnt="0"/>
      <dgm:spPr/>
    </dgm:pt>
  </dgm:ptLst>
  <dgm:cxnLst>
    <dgm:cxn modelId="{5AA83F64-FF49-4EA6-A78A-D9691BA85CE2}" type="presOf" srcId="{9AE34B8F-4BB1-46FA-9651-591CC36E0068}" destId="{5CFB7CED-2008-4D4E-9A62-732DB4969DD4}" srcOrd="0" destOrd="0" presId="urn:microsoft.com/office/officeart/2008/layout/LinedList"/>
    <dgm:cxn modelId="{7592C475-D4A5-4DC4-9A06-D3B7DA341B7F}" type="presOf" srcId="{B0210818-3385-45B1-9ED8-349ACB42E321}" destId="{83ED0D17-4371-4E6C-9721-C76FA05BEB21}" srcOrd="0" destOrd="0" presId="urn:microsoft.com/office/officeart/2008/layout/LinedList"/>
    <dgm:cxn modelId="{E6BC6458-F993-4133-9263-E13122BDF899}" srcId="{4E66668E-B2AA-4D5E-991C-CFBAE87E918E}" destId="{9AE34B8F-4BB1-46FA-9651-591CC36E0068}" srcOrd="5" destOrd="0" parTransId="{944B12B7-F112-400B-9F4C-4F877A6C30F5}" sibTransId="{76603D6F-014D-4B47-9544-B93BBED10441}"/>
    <dgm:cxn modelId="{913CE681-29A3-4DFA-8AED-053CB1D46117}" type="presOf" srcId="{D004ACE2-FFBB-439C-8900-FFA927A65F66}" destId="{0A170751-AC6F-4511-BB78-C5DA1A3EB90B}" srcOrd="0" destOrd="0" presId="urn:microsoft.com/office/officeart/2008/layout/LinedList"/>
    <dgm:cxn modelId="{658AE189-92D5-497E-8692-E5EC759EFFDF}" srcId="{4E66668E-B2AA-4D5E-991C-CFBAE87E918E}" destId="{D004ACE2-FFBB-439C-8900-FFA927A65F66}" srcOrd="3" destOrd="0" parTransId="{E009261D-0156-4CA0-8D71-AF2769BF1326}" sibTransId="{404341C8-80E9-41F6-9A29-95FECB822048}"/>
    <dgm:cxn modelId="{4AC1A391-ACC0-4535-A579-CD28C4D357A3}" type="presOf" srcId="{43CFB0D0-1E2C-4ADA-8E1F-AA3AB139DC21}" destId="{B0A35370-50DF-4010-B4D7-A7DAE06D1B34}" srcOrd="0" destOrd="0" presId="urn:microsoft.com/office/officeart/2008/layout/LinedList"/>
    <dgm:cxn modelId="{1C584692-2A6F-4225-A4FB-C24883BE370E}" srcId="{4E66668E-B2AA-4D5E-991C-CFBAE87E918E}" destId="{C1CB3524-D8AA-45EB-A978-5E9074B5B89B}" srcOrd="1" destOrd="0" parTransId="{F52F0DD4-72B6-48F8-B1E0-CC2390033FEB}" sibTransId="{D96A61E6-E9BB-4FE1-8F9F-D3E286122D33}"/>
    <dgm:cxn modelId="{C5A1ABA5-C05C-499F-97E0-C09672C5DD5B}" srcId="{4E66668E-B2AA-4D5E-991C-CFBAE87E918E}" destId="{43CFB0D0-1E2C-4ADA-8E1F-AA3AB139DC21}" srcOrd="2" destOrd="0" parTransId="{E5E0F687-9BBA-4CBC-B4D5-6BEBFABA99A6}" sibTransId="{3781AFE4-04F2-40DD-9764-3C2F94AF23F8}"/>
    <dgm:cxn modelId="{58DCA5B9-1669-4B17-AB2E-E30115D20B76}" type="presOf" srcId="{4E66668E-B2AA-4D5E-991C-CFBAE87E918E}" destId="{32913578-9FD7-4E9E-95A9-549B40B0AE37}" srcOrd="0" destOrd="0" presId="urn:microsoft.com/office/officeart/2008/layout/LinedList"/>
    <dgm:cxn modelId="{D6C46EC9-0197-4E90-A682-89FBA6B80AA8}" type="presOf" srcId="{BA4B72B6-785D-4FDE-90B8-19252D3BEDC8}" destId="{01D5407D-1004-4342-A68E-0065A358EB7F}" srcOrd="0" destOrd="0" presId="urn:microsoft.com/office/officeart/2008/layout/LinedList"/>
    <dgm:cxn modelId="{D1C770DF-0972-4DCE-9284-7246F932DFF8}" type="presOf" srcId="{C1CB3524-D8AA-45EB-A978-5E9074B5B89B}" destId="{7712C525-FC44-4F67-A7AA-878489221189}" srcOrd="0" destOrd="0" presId="urn:microsoft.com/office/officeart/2008/layout/LinedList"/>
    <dgm:cxn modelId="{5CAC00E8-EEEC-411A-B6C8-6C6ECE9F8FFB}" srcId="{4E66668E-B2AA-4D5E-991C-CFBAE87E918E}" destId="{B0210818-3385-45B1-9ED8-349ACB42E321}" srcOrd="4" destOrd="0" parTransId="{D8251C66-B249-492D-9436-E6DE993580B6}" sibTransId="{DB34FDF9-6351-4C0C-8B27-529E142A1D86}"/>
    <dgm:cxn modelId="{76B04DEC-1794-4A44-A3B2-E9AFCE9913AB}" srcId="{4E66668E-B2AA-4D5E-991C-CFBAE87E918E}" destId="{BA4B72B6-785D-4FDE-90B8-19252D3BEDC8}" srcOrd="0" destOrd="0" parTransId="{BD9F688F-49F0-4227-9AB0-D78A04D80F18}" sibTransId="{871B65A4-0DCB-4FAF-8A2A-D35795185B9B}"/>
    <dgm:cxn modelId="{039B2377-C176-4A9C-9CE6-E8E64B3C2039}" type="presParOf" srcId="{32913578-9FD7-4E9E-95A9-549B40B0AE37}" destId="{228D8018-32DB-44D4-9B31-1AEEB2B11CAB}" srcOrd="0" destOrd="0" presId="urn:microsoft.com/office/officeart/2008/layout/LinedList"/>
    <dgm:cxn modelId="{B4BD13CA-5EBF-4684-9756-F3E9146B5FA0}" type="presParOf" srcId="{32913578-9FD7-4E9E-95A9-549B40B0AE37}" destId="{96654D7D-FA35-40F1-8F57-3726F8DE1197}" srcOrd="1" destOrd="0" presId="urn:microsoft.com/office/officeart/2008/layout/LinedList"/>
    <dgm:cxn modelId="{5E7812EC-7781-4AA0-A847-83ADBCDA7FE3}" type="presParOf" srcId="{96654D7D-FA35-40F1-8F57-3726F8DE1197}" destId="{01D5407D-1004-4342-A68E-0065A358EB7F}" srcOrd="0" destOrd="0" presId="urn:microsoft.com/office/officeart/2008/layout/LinedList"/>
    <dgm:cxn modelId="{7B396A57-6D3A-4DD6-8093-36BB4F4CEDBF}" type="presParOf" srcId="{96654D7D-FA35-40F1-8F57-3726F8DE1197}" destId="{E3AA02CD-0478-434D-8873-E9A670E4687A}" srcOrd="1" destOrd="0" presId="urn:microsoft.com/office/officeart/2008/layout/LinedList"/>
    <dgm:cxn modelId="{CD08334A-40CC-4BFF-BE06-5324CBC7FB85}" type="presParOf" srcId="{32913578-9FD7-4E9E-95A9-549B40B0AE37}" destId="{C42A5A31-8156-4B3C-8307-7256F8A93697}" srcOrd="2" destOrd="0" presId="urn:microsoft.com/office/officeart/2008/layout/LinedList"/>
    <dgm:cxn modelId="{65C593DB-FFC5-44A0-8681-C437170F7287}" type="presParOf" srcId="{32913578-9FD7-4E9E-95A9-549B40B0AE37}" destId="{F28E6EB1-108A-4A83-A9E5-38D62A5FF413}" srcOrd="3" destOrd="0" presId="urn:microsoft.com/office/officeart/2008/layout/LinedList"/>
    <dgm:cxn modelId="{A2472069-829C-40B1-87D2-F36D64C2E28F}" type="presParOf" srcId="{F28E6EB1-108A-4A83-A9E5-38D62A5FF413}" destId="{7712C525-FC44-4F67-A7AA-878489221189}" srcOrd="0" destOrd="0" presId="urn:microsoft.com/office/officeart/2008/layout/LinedList"/>
    <dgm:cxn modelId="{EF5B046A-3567-4546-AFA9-4091CF4C18D0}" type="presParOf" srcId="{F28E6EB1-108A-4A83-A9E5-38D62A5FF413}" destId="{1A806B1C-2AAA-4614-B0C2-A587E7BEA116}" srcOrd="1" destOrd="0" presId="urn:microsoft.com/office/officeart/2008/layout/LinedList"/>
    <dgm:cxn modelId="{289E032B-6161-49A7-BE58-932CBC8B3F20}" type="presParOf" srcId="{32913578-9FD7-4E9E-95A9-549B40B0AE37}" destId="{936D01C4-E824-41E0-832B-B4336FD59E18}" srcOrd="4" destOrd="0" presId="urn:microsoft.com/office/officeart/2008/layout/LinedList"/>
    <dgm:cxn modelId="{F21E8A87-A365-4DC4-81D8-AD1F64BE9C58}" type="presParOf" srcId="{32913578-9FD7-4E9E-95A9-549B40B0AE37}" destId="{2F71AA09-1C11-4E3A-BA0C-9F68469664E7}" srcOrd="5" destOrd="0" presId="urn:microsoft.com/office/officeart/2008/layout/LinedList"/>
    <dgm:cxn modelId="{C2657D98-D398-4C16-8D11-0365E2470B91}" type="presParOf" srcId="{2F71AA09-1C11-4E3A-BA0C-9F68469664E7}" destId="{B0A35370-50DF-4010-B4D7-A7DAE06D1B34}" srcOrd="0" destOrd="0" presId="urn:microsoft.com/office/officeart/2008/layout/LinedList"/>
    <dgm:cxn modelId="{0E55369C-ECFE-40E8-9732-DEFF2BB01A27}" type="presParOf" srcId="{2F71AA09-1C11-4E3A-BA0C-9F68469664E7}" destId="{326BFB7A-71EA-44B7-8DAF-DBEA8BE4EB54}" srcOrd="1" destOrd="0" presId="urn:microsoft.com/office/officeart/2008/layout/LinedList"/>
    <dgm:cxn modelId="{0E18F600-BA1E-48F4-9B11-BC72230961FA}" type="presParOf" srcId="{32913578-9FD7-4E9E-95A9-549B40B0AE37}" destId="{1828B17B-334A-49B6-ABF8-15B48A307A99}" srcOrd="6" destOrd="0" presId="urn:microsoft.com/office/officeart/2008/layout/LinedList"/>
    <dgm:cxn modelId="{9F81491E-D82A-4475-9C59-AFFD76A24984}" type="presParOf" srcId="{32913578-9FD7-4E9E-95A9-549B40B0AE37}" destId="{A2E81A64-6B90-4DBE-A4E7-E9FEECE10E15}" srcOrd="7" destOrd="0" presId="urn:microsoft.com/office/officeart/2008/layout/LinedList"/>
    <dgm:cxn modelId="{06AEB50E-48D4-4897-87B4-FEA95E52B1EF}" type="presParOf" srcId="{A2E81A64-6B90-4DBE-A4E7-E9FEECE10E15}" destId="{0A170751-AC6F-4511-BB78-C5DA1A3EB90B}" srcOrd="0" destOrd="0" presId="urn:microsoft.com/office/officeart/2008/layout/LinedList"/>
    <dgm:cxn modelId="{17341F00-C5B2-41FC-BA79-C2719091AF29}" type="presParOf" srcId="{A2E81A64-6B90-4DBE-A4E7-E9FEECE10E15}" destId="{3B04C67F-FD29-44BD-B434-E85725DE84D0}" srcOrd="1" destOrd="0" presId="urn:microsoft.com/office/officeart/2008/layout/LinedList"/>
    <dgm:cxn modelId="{DBB80C40-9084-49CB-B5F4-20F79D4D2C0C}" type="presParOf" srcId="{32913578-9FD7-4E9E-95A9-549B40B0AE37}" destId="{F5F7A548-9913-4530-86AA-776437B2C6FF}" srcOrd="8" destOrd="0" presId="urn:microsoft.com/office/officeart/2008/layout/LinedList"/>
    <dgm:cxn modelId="{D9FCA336-607B-41AE-B4A4-6A84208C0FB8}" type="presParOf" srcId="{32913578-9FD7-4E9E-95A9-549B40B0AE37}" destId="{E3FF8BAC-69E3-46DF-970A-7FE3492CDB8B}" srcOrd="9" destOrd="0" presId="urn:microsoft.com/office/officeart/2008/layout/LinedList"/>
    <dgm:cxn modelId="{A1A0EA6F-65FB-4B90-8695-05B59140DB85}" type="presParOf" srcId="{E3FF8BAC-69E3-46DF-970A-7FE3492CDB8B}" destId="{83ED0D17-4371-4E6C-9721-C76FA05BEB21}" srcOrd="0" destOrd="0" presId="urn:microsoft.com/office/officeart/2008/layout/LinedList"/>
    <dgm:cxn modelId="{676AFCDF-7E77-4754-9ECF-CD058C31991C}" type="presParOf" srcId="{E3FF8BAC-69E3-46DF-970A-7FE3492CDB8B}" destId="{96849D6B-2653-46BC-BBF6-885EC78DAE80}" srcOrd="1" destOrd="0" presId="urn:microsoft.com/office/officeart/2008/layout/LinedList"/>
    <dgm:cxn modelId="{E8089715-1E1B-45DA-8DE7-1DD6D5848F8C}" type="presParOf" srcId="{32913578-9FD7-4E9E-95A9-549B40B0AE37}" destId="{E9F4BF6B-023C-4C44-87BE-F13A7CC0C071}" srcOrd="10" destOrd="0" presId="urn:microsoft.com/office/officeart/2008/layout/LinedList"/>
    <dgm:cxn modelId="{E839EF53-3180-43E2-B8C1-BE827A2B325B}" type="presParOf" srcId="{32913578-9FD7-4E9E-95A9-549B40B0AE37}" destId="{8D437BD6-A3FF-4EE2-8BD1-528BB3A0C466}" srcOrd="11" destOrd="0" presId="urn:microsoft.com/office/officeart/2008/layout/LinedList"/>
    <dgm:cxn modelId="{57D419C7-05E9-4357-BFCB-E6AD5BA15586}" type="presParOf" srcId="{8D437BD6-A3FF-4EE2-8BD1-528BB3A0C466}" destId="{5CFB7CED-2008-4D4E-9A62-732DB4969DD4}" srcOrd="0" destOrd="0" presId="urn:microsoft.com/office/officeart/2008/layout/LinedList"/>
    <dgm:cxn modelId="{675C6110-79EE-42EF-A2B3-B7F0A4D3C67B}" type="presParOf" srcId="{8D437BD6-A3FF-4EE2-8BD1-528BB3A0C466}" destId="{413D0D8B-3C8A-41FA-A994-8C280B531A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7C4021-C03D-4221-8A2F-DA4D59396692}"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AE08E070-16D3-4048-A8AA-FE8D95004412}">
      <dgm:prSet/>
      <dgm:spPr/>
      <dgm:t>
        <a:bodyPr/>
        <a:lstStyle/>
        <a:p>
          <a:r>
            <a:rPr lang="en-US" dirty="0"/>
            <a:t>This is a course for students interested in post-secondary programs that do not require a study of theoretical mathematics such as Calculus or Linear </a:t>
          </a:r>
          <a:r>
            <a:rPr lang="en-US" dirty="0" err="1"/>
            <a:t>Algebra,but</a:t>
          </a:r>
          <a:r>
            <a:rPr lang="en-US" dirty="0"/>
            <a:t> may involve further study in applied mathematics courses such as Statistics. Students learn to use mathematics to solve problems related to real life situations, often using technology such as graphing calculators. It is recommended that students earn a credit in this course or in Grade 11 Pre-Calculus Mathematics to continue in Grade 12 Applied Mathematics</a:t>
          </a:r>
        </a:p>
      </dgm:t>
    </dgm:pt>
    <dgm:pt modelId="{B0D8D2E5-3004-47FE-8BAC-5DB300455CF9}" type="parTrans" cxnId="{2AC5DB0A-EBDA-4F42-8EEE-C582D39D8684}">
      <dgm:prSet/>
      <dgm:spPr/>
      <dgm:t>
        <a:bodyPr/>
        <a:lstStyle/>
        <a:p>
          <a:endParaRPr lang="en-US"/>
        </a:p>
      </dgm:t>
    </dgm:pt>
    <dgm:pt modelId="{E96BB28F-429C-48BB-88BE-1C10A55A52EC}" type="sibTrans" cxnId="{2AC5DB0A-EBDA-4F42-8EEE-C582D39D8684}">
      <dgm:prSet/>
      <dgm:spPr/>
      <dgm:t>
        <a:bodyPr/>
        <a:lstStyle/>
        <a:p>
          <a:endParaRPr lang="en-US"/>
        </a:p>
      </dgm:t>
    </dgm:pt>
    <dgm:pt modelId="{40E95467-ED93-492F-84E2-1E598EFD8A53}">
      <dgm:prSet/>
      <dgm:spPr/>
      <dgm:t>
        <a:bodyPr/>
        <a:lstStyle/>
        <a:p>
          <a:r>
            <a:rPr lang="en-US"/>
            <a:t>The topics studied in Grade 11 Applied Mathematics are:  Analyzing Puzzles and Games, Quadratic Functions, Scale, Trigonometry, Inductive and Deductive Reasoning, Statistics and Mathematics Research Project.</a:t>
          </a:r>
        </a:p>
      </dgm:t>
    </dgm:pt>
    <dgm:pt modelId="{EAB8D6F6-594E-4601-B5E3-484BBAA957A1}" type="parTrans" cxnId="{E3ABEACC-1B32-4F40-888B-01039A92954C}">
      <dgm:prSet/>
      <dgm:spPr/>
      <dgm:t>
        <a:bodyPr/>
        <a:lstStyle/>
        <a:p>
          <a:endParaRPr lang="en-US"/>
        </a:p>
      </dgm:t>
    </dgm:pt>
    <dgm:pt modelId="{E0ADE986-E3DE-4236-9F57-B92F87922CEC}" type="sibTrans" cxnId="{E3ABEACC-1B32-4F40-888B-01039A92954C}">
      <dgm:prSet/>
      <dgm:spPr/>
      <dgm:t>
        <a:bodyPr/>
        <a:lstStyle/>
        <a:p>
          <a:endParaRPr lang="en-US"/>
        </a:p>
      </dgm:t>
    </dgm:pt>
    <dgm:pt modelId="{6B545BDB-8AA0-444F-ACB1-865C120F7908}" type="pres">
      <dgm:prSet presAssocID="{D37C4021-C03D-4221-8A2F-DA4D59396692}" presName="hierChild1" presStyleCnt="0">
        <dgm:presLayoutVars>
          <dgm:chPref val="1"/>
          <dgm:dir/>
          <dgm:animOne val="branch"/>
          <dgm:animLvl val="lvl"/>
          <dgm:resizeHandles/>
        </dgm:presLayoutVars>
      </dgm:prSet>
      <dgm:spPr/>
    </dgm:pt>
    <dgm:pt modelId="{E51E101F-D88A-48F1-AC61-F1F732731F9F}" type="pres">
      <dgm:prSet presAssocID="{AE08E070-16D3-4048-A8AA-FE8D95004412}" presName="hierRoot1" presStyleCnt="0"/>
      <dgm:spPr/>
    </dgm:pt>
    <dgm:pt modelId="{82F94221-CBC6-48FE-9509-F4E906AEFDF8}" type="pres">
      <dgm:prSet presAssocID="{AE08E070-16D3-4048-A8AA-FE8D95004412}" presName="composite" presStyleCnt="0"/>
      <dgm:spPr/>
    </dgm:pt>
    <dgm:pt modelId="{F5145AA0-D3F7-4669-929D-5E257B65D4DC}" type="pres">
      <dgm:prSet presAssocID="{AE08E070-16D3-4048-A8AA-FE8D95004412}" presName="background" presStyleLbl="node0" presStyleIdx="0" presStyleCnt="2"/>
      <dgm:spPr/>
    </dgm:pt>
    <dgm:pt modelId="{EEBAE9B4-9ED4-4A5E-AB4A-C6B81C708875}" type="pres">
      <dgm:prSet presAssocID="{AE08E070-16D3-4048-A8AA-FE8D95004412}" presName="text" presStyleLbl="fgAcc0" presStyleIdx="0" presStyleCnt="2">
        <dgm:presLayoutVars>
          <dgm:chPref val="3"/>
        </dgm:presLayoutVars>
      </dgm:prSet>
      <dgm:spPr/>
    </dgm:pt>
    <dgm:pt modelId="{BAF03F50-15B4-4741-8EF2-1E98D5CEF129}" type="pres">
      <dgm:prSet presAssocID="{AE08E070-16D3-4048-A8AA-FE8D95004412}" presName="hierChild2" presStyleCnt="0"/>
      <dgm:spPr/>
    </dgm:pt>
    <dgm:pt modelId="{E40B03CD-F38C-4F97-8810-59C5700E5D3A}" type="pres">
      <dgm:prSet presAssocID="{40E95467-ED93-492F-84E2-1E598EFD8A53}" presName="hierRoot1" presStyleCnt="0"/>
      <dgm:spPr/>
    </dgm:pt>
    <dgm:pt modelId="{DD763F0B-3F04-4945-89AE-DDDAC2CAAD4F}" type="pres">
      <dgm:prSet presAssocID="{40E95467-ED93-492F-84E2-1E598EFD8A53}" presName="composite" presStyleCnt="0"/>
      <dgm:spPr/>
    </dgm:pt>
    <dgm:pt modelId="{E74A1747-7DA0-4459-A360-6593229BC8C9}" type="pres">
      <dgm:prSet presAssocID="{40E95467-ED93-492F-84E2-1E598EFD8A53}" presName="background" presStyleLbl="node0" presStyleIdx="1" presStyleCnt="2"/>
      <dgm:spPr/>
    </dgm:pt>
    <dgm:pt modelId="{4D56E5B8-B5D4-4CA2-9155-D264E5EB804B}" type="pres">
      <dgm:prSet presAssocID="{40E95467-ED93-492F-84E2-1E598EFD8A53}" presName="text" presStyleLbl="fgAcc0" presStyleIdx="1" presStyleCnt="2">
        <dgm:presLayoutVars>
          <dgm:chPref val="3"/>
        </dgm:presLayoutVars>
      </dgm:prSet>
      <dgm:spPr/>
    </dgm:pt>
    <dgm:pt modelId="{547828D7-ECCD-4D4E-B67E-B33A5DB9FC16}" type="pres">
      <dgm:prSet presAssocID="{40E95467-ED93-492F-84E2-1E598EFD8A53}" presName="hierChild2" presStyleCnt="0"/>
      <dgm:spPr/>
    </dgm:pt>
  </dgm:ptLst>
  <dgm:cxnLst>
    <dgm:cxn modelId="{2AC5DB0A-EBDA-4F42-8EEE-C582D39D8684}" srcId="{D37C4021-C03D-4221-8A2F-DA4D59396692}" destId="{AE08E070-16D3-4048-A8AA-FE8D95004412}" srcOrd="0" destOrd="0" parTransId="{B0D8D2E5-3004-47FE-8BAC-5DB300455CF9}" sibTransId="{E96BB28F-429C-48BB-88BE-1C10A55A52EC}"/>
    <dgm:cxn modelId="{A6E47F4E-3AB8-47BA-B7E8-126341E40BD9}" type="presOf" srcId="{40E95467-ED93-492F-84E2-1E598EFD8A53}" destId="{4D56E5B8-B5D4-4CA2-9155-D264E5EB804B}" srcOrd="0" destOrd="0" presId="urn:microsoft.com/office/officeart/2005/8/layout/hierarchy1"/>
    <dgm:cxn modelId="{FDD26292-9B68-4136-A6AC-1B04E9B45A9F}" type="presOf" srcId="{AE08E070-16D3-4048-A8AA-FE8D95004412}" destId="{EEBAE9B4-9ED4-4A5E-AB4A-C6B81C708875}" srcOrd="0" destOrd="0" presId="urn:microsoft.com/office/officeart/2005/8/layout/hierarchy1"/>
    <dgm:cxn modelId="{E3ABEACC-1B32-4F40-888B-01039A92954C}" srcId="{D37C4021-C03D-4221-8A2F-DA4D59396692}" destId="{40E95467-ED93-492F-84E2-1E598EFD8A53}" srcOrd="1" destOrd="0" parTransId="{EAB8D6F6-594E-4601-B5E3-484BBAA957A1}" sibTransId="{E0ADE986-E3DE-4236-9F57-B92F87922CEC}"/>
    <dgm:cxn modelId="{4CBD5FCD-3061-4FB8-AEAE-2BA98305CFF9}" type="presOf" srcId="{D37C4021-C03D-4221-8A2F-DA4D59396692}" destId="{6B545BDB-8AA0-444F-ACB1-865C120F7908}" srcOrd="0" destOrd="0" presId="urn:microsoft.com/office/officeart/2005/8/layout/hierarchy1"/>
    <dgm:cxn modelId="{D2030DA4-0339-4B18-82A6-DFAA1BFA4E73}" type="presParOf" srcId="{6B545BDB-8AA0-444F-ACB1-865C120F7908}" destId="{E51E101F-D88A-48F1-AC61-F1F732731F9F}" srcOrd="0" destOrd="0" presId="urn:microsoft.com/office/officeart/2005/8/layout/hierarchy1"/>
    <dgm:cxn modelId="{35DBDEC5-3C97-49C3-AB15-125EDFA317CA}" type="presParOf" srcId="{E51E101F-D88A-48F1-AC61-F1F732731F9F}" destId="{82F94221-CBC6-48FE-9509-F4E906AEFDF8}" srcOrd="0" destOrd="0" presId="urn:microsoft.com/office/officeart/2005/8/layout/hierarchy1"/>
    <dgm:cxn modelId="{F0C5E14B-3882-499A-8B9D-2021F8EF7E36}" type="presParOf" srcId="{82F94221-CBC6-48FE-9509-F4E906AEFDF8}" destId="{F5145AA0-D3F7-4669-929D-5E257B65D4DC}" srcOrd="0" destOrd="0" presId="urn:microsoft.com/office/officeart/2005/8/layout/hierarchy1"/>
    <dgm:cxn modelId="{38F548C1-D771-4284-8B3E-27FC94FB6F13}" type="presParOf" srcId="{82F94221-CBC6-48FE-9509-F4E906AEFDF8}" destId="{EEBAE9B4-9ED4-4A5E-AB4A-C6B81C708875}" srcOrd="1" destOrd="0" presId="urn:microsoft.com/office/officeart/2005/8/layout/hierarchy1"/>
    <dgm:cxn modelId="{45F83BD9-A605-4E31-BC47-4B8837CF5B0D}" type="presParOf" srcId="{E51E101F-D88A-48F1-AC61-F1F732731F9F}" destId="{BAF03F50-15B4-4741-8EF2-1E98D5CEF129}" srcOrd="1" destOrd="0" presId="urn:microsoft.com/office/officeart/2005/8/layout/hierarchy1"/>
    <dgm:cxn modelId="{279031DC-4A98-4285-9163-AB3BED7015D1}" type="presParOf" srcId="{6B545BDB-8AA0-444F-ACB1-865C120F7908}" destId="{E40B03CD-F38C-4F97-8810-59C5700E5D3A}" srcOrd="1" destOrd="0" presId="urn:microsoft.com/office/officeart/2005/8/layout/hierarchy1"/>
    <dgm:cxn modelId="{7852A9F4-7CC9-41F9-AE5A-02F5E82BA69B}" type="presParOf" srcId="{E40B03CD-F38C-4F97-8810-59C5700E5D3A}" destId="{DD763F0B-3F04-4945-89AE-DDDAC2CAAD4F}" srcOrd="0" destOrd="0" presId="urn:microsoft.com/office/officeart/2005/8/layout/hierarchy1"/>
    <dgm:cxn modelId="{03ECF6DD-A131-48D7-9FAF-5C89A1B8F4EE}" type="presParOf" srcId="{DD763F0B-3F04-4945-89AE-DDDAC2CAAD4F}" destId="{E74A1747-7DA0-4459-A360-6593229BC8C9}" srcOrd="0" destOrd="0" presId="urn:microsoft.com/office/officeart/2005/8/layout/hierarchy1"/>
    <dgm:cxn modelId="{31A9AA57-A3F2-4B7B-BA2A-2E3BA4F19CBF}" type="presParOf" srcId="{DD763F0B-3F04-4945-89AE-DDDAC2CAAD4F}" destId="{4D56E5B8-B5D4-4CA2-9155-D264E5EB804B}" srcOrd="1" destOrd="0" presId="urn:microsoft.com/office/officeart/2005/8/layout/hierarchy1"/>
    <dgm:cxn modelId="{DEA6BCBA-7D42-4A13-929F-3FBDCA3EBB2B}" type="presParOf" srcId="{E40B03CD-F38C-4F97-8810-59C5700E5D3A}" destId="{547828D7-ECCD-4D4E-B67E-B33A5DB9FC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185E86-3BB3-4274-B76C-4F34ED8B65D6}"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CF142057-05E9-4645-ADFC-F3D983E63BFC}">
      <dgm:prSet/>
      <dgm:spPr/>
      <dgm:t>
        <a:bodyPr/>
        <a:lstStyle/>
        <a:p>
          <a:r>
            <a:rPr lang="en-US"/>
            <a:t>The Essential Mathematics course is for students who are interested in post-secondary studies that do not require advanced mathematics (areas such as fine arts, geography,  nursing, social work and others)</a:t>
          </a:r>
        </a:p>
      </dgm:t>
    </dgm:pt>
    <dgm:pt modelId="{A22B5764-826E-4F00-A4E5-723EDB541D22}" type="parTrans" cxnId="{6B88248F-EF3F-4B1E-893B-F77E4B55C78A}">
      <dgm:prSet/>
      <dgm:spPr/>
      <dgm:t>
        <a:bodyPr/>
        <a:lstStyle/>
        <a:p>
          <a:endParaRPr lang="en-US"/>
        </a:p>
      </dgm:t>
    </dgm:pt>
    <dgm:pt modelId="{5C09A2DF-A3B6-4A3D-8C12-B41F0E2542DC}" type="sibTrans" cxnId="{6B88248F-EF3F-4B1E-893B-F77E4B55C78A}">
      <dgm:prSet/>
      <dgm:spPr/>
      <dgm:t>
        <a:bodyPr/>
        <a:lstStyle/>
        <a:p>
          <a:endParaRPr lang="en-US"/>
        </a:p>
      </dgm:t>
    </dgm:pt>
    <dgm:pt modelId="{5914F839-E5B3-43B8-8C1F-375252B9D890}">
      <dgm:prSet/>
      <dgm:spPr/>
      <dgm:t>
        <a:bodyPr/>
        <a:lstStyle/>
        <a:p>
          <a:r>
            <a:rPr lang="en-US"/>
            <a:t>It is also for students wanting to learn mathematics for their personal and work-related use after high school, and for some of the trade apprenticeship programs.</a:t>
          </a:r>
        </a:p>
      </dgm:t>
    </dgm:pt>
    <dgm:pt modelId="{2CC6A0A0-0520-408E-BB17-E533AD71DA29}" type="parTrans" cxnId="{37D2D55C-541C-452F-A1B8-3447880272F5}">
      <dgm:prSet/>
      <dgm:spPr/>
      <dgm:t>
        <a:bodyPr/>
        <a:lstStyle/>
        <a:p>
          <a:endParaRPr lang="en-US"/>
        </a:p>
      </dgm:t>
    </dgm:pt>
    <dgm:pt modelId="{9C5C9E64-762E-42D9-834E-4F718063514E}" type="sibTrans" cxnId="{37D2D55C-541C-452F-A1B8-3447880272F5}">
      <dgm:prSet/>
      <dgm:spPr/>
      <dgm:t>
        <a:bodyPr/>
        <a:lstStyle/>
        <a:p>
          <a:endParaRPr lang="en-US"/>
        </a:p>
      </dgm:t>
    </dgm:pt>
    <dgm:pt modelId="{35408457-8B1B-4D30-B1A7-2AC30B9EFA5F}">
      <dgm:prSet/>
      <dgm:spPr/>
      <dgm:t>
        <a:bodyPr/>
        <a:lstStyle/>
        <a:p>
          <a:r>
            <a:rPr lang="en-US"/>
            <a:t>The topics studied in this course are:  Analysis of Games and Numbers, Interest and Credit, 3-D Geometry, Statistics, Managing Money, Relations and Patterns, Trigonometry and Design Modeling.</a:t>
          </a:r>
        </a:p>
      </dgm:t>
    </dgm:pt>
    <dgm:pt modelId="{B628C2AD-F7CF-40F0-8A0C-3306445861A4}" type="parTrans" cxnId="{9968D92C-82C8-4F05-9243-86E28AE19807}">
      <dgm:prSet/>
      <dgm:spPr/>
      <dgm:t>
        <a:bodyPr/>
        <a:lstStyle/>
        <a:p>
          <a:endParaRPr lang="en-US"/>
        </a:p>
      </dgm:t>
    </dgm:pt>
    <dgm:pt modelId="{98C19C83-5ECA-49C9-BF57-CB0E26F3C2D1}" type="sibTrans" cxnId="{9968D92C-82C8-4F05-9243-86E28AE19807}">
      <dgm:prSet/>
      <dgm:spPr/>
      <dgm:t>
        <a:bodyPr/>
        <a:lstStyle/>
        <a:p>
          <a:endParaRPr lang="en-US"/>
        </a:p>
      </dgm:t>
    </dgm:pt>
    <dgm:pt modelId="{18F5DFD6-0B4A-4291-B5C0-BB931196243C}" type="pres">
      <dgm:prSet presAssocID="{CB185E86-3BB3-4274-B76C-4F34ED8B65D6}" presName="vert0" presStyleCnt="0">
        <dgm:presLayoutVars>
          <dgm:dir/>
          <dgm:animOne val="branch"/>
          <dgm:animLvl val="lvl"/>
        </dgm:presLayoutVars>
      </dgm:prSet>
      <dgm:spPr/>
    </dgm:pt>
    <dgm:pt modelId="{A5ED9B59-48A2-4799-91B2-EEE58607BF3E}" type="pres">
      <dgm:prSet presAssocID="{CF142057-05E9-4645-ADFC-F3D983E63BFC}" presName="thickLine" presStyleLbl="alignNode1" presStyleIdx="0" presStyleCnt="3"/>
      <dgm:spPr/>
    </dgm:pt>
    <dgm:pt modelId="{5D5FE8C0-6731-4F90-9E19-325963E81966}" type="pres">
      <dgm:prSet presAssocID="{CF142057-05E9-4645-ADFC-F3D983E63BFC}" presName="horz1" presStyleCnt="0"/>
      <dgm:spPr/>
    </dgm:pt>
    <dgm:pt modelId="{721F7FE0-6C7C-41C2-85AE-9133AFC62A0B}" type="pres">
      <dgm:prSet presAssocID="{CF142057-05E9-4645-ADFC-F3D983E63BFC}" presName="tx1" presStyleLbl="revTx" presStyleIdx="0" presStyleCnt="3"/>
      <dgm:spPr/>
    </dgm:pt>
    <dgm:pt modelId="{1FAF7FC4-E58E-48E3-87BC-83F2FEA6B2FA}" type="pres">
      <dgm:prSet presAssocID="{CF142057-05E9-4645-ADFC-F3D983E63BFC}" presName="vert1" presStyleCnt="0"/>
      <dgm:spPr/>
    </dgm:pt>
    <dgm:pt modelId="{D180E768-6498-46C9-BD04-6D413DB9E2F9}" type="pres">
      <dgm:prSet presAssocID="{5914F839-E5B3-43B8-8C1F-375252B9D890}" presName="thickLine" presStyleLbl="alignNode1" presStyleIdx="1" presStyleCnt="3"/>
      <dgm:spPr/>
    </dgm:pt>
    <dgm:pt modelId="{D2AEEA57-2803-4E65-B3A9-3DCE8A8C33AC}" type="pres">
      <dgm:prSet presAssocID="{5914F839-E5B3-43B8-8C1F-375252B9D890}" presName="horz1" presStyleCnt="0"/>
      <dgm:spPr/>
    </dgm:pt>
    <dgm:pt modelId="{E722EA95-707E-4557-869F-3B550272FA71}" type="pres">
      <dgm:prSet presAssocID="{5914F839-E5B3-43B8-8C1F-375252B9D890}" presName="tx1" presStyleLbl="revTx" presStyleIdx="1" presStyleCnt="3"/>
      <dgm:spPr/>
    </dgm:pt>
    <dgm:pt modelId="{0A135FB5-F6E1-4346-95DF-47087FA05D97}" type="pres">
      <dgm:prSet presAssocID="{5914F839-E5B3-43B8-8C1F-375252B9D890}" presName="vert1" presStyleCnt="0"/>
      <dgm:spPr/>
    </dgm:pt>
    <dgm:pt modelId="{446E165C-0AD3-480D-A6A4-3575577B0A21}" type="pres">
      <dgm:prSet presAssocID="{35408457-8B1B-4D30-B1A7-2AC30B9EFA5F}" presName="thickLine" presStyleLbl="alignNode1" presStyleIdx="2" presStyleCnt="3"/>
      <dgm:spPr/>
    </dgm:pt>
    <dgm:pt modelId="{B268FA18-A91E-4EBE-9052-40C557B530DE}" type="pres">
      <dgm:prSet presAssocID="{35408457-8B1B-4D30-B1A7-2AC30B9EFA5F}" presName="horz1" presStyleCnt="0"/>
      <dgm:spPr/>
    </dgm:pt>
    <dgm:pt modelId="{EC92B17F-86E8-4408-A64D-40D60B859D62}" type="pres">
      <dgm:prSet presAssocID="{35408457-8B1B-4D30-B1A7-2AC30B9EFA5F}" presName="tx1" presStyleLbl="revTx" presStyleIdx="2" presStyleCnt="3"/>
      <dgm:spPr/>
    </dgm:pt>
    <dgm:pt modelId="{C295D775-1C74-4A65-B9E1-674B077428B3}" type="pres">
      <dgm:prSet presAssocID="{35408457-8B1B-4D30-B1A7-2AC30B9EFA5F}" presName="vert1" presStyleCnt="0"/>
      <dgm:spPr/>
    </dgm:pt>
  </dgm:ptLst>
  <dgm:cxnLst>
    <dgm:cxn modelId="{9968D92C-82C8-4F05-9243-86E28AE19807}" srcId="{CB185E86-3BB3-4274-B76C-4F34ED8B65D6}" destId="{35408457-8B1B-4D30-B1A7-2AC30B9EFA5F}" srcOrd="2" destOrd="0" parTransId="{B628C2AD-F7CF-40F0-8A0C-3306445861A4}" sibTransId="{98C19C83-5ECA-49C9-BF57-CB0E26F3C2D1}"/>
    <dgm:cxn modelId="{0199A83D-324A-48FF-941A-636337A30E55}" type="presOf" srcId="{35408457-8B1B-4D30-B1A7-2AC30B9EFA5F}" destId="{EC92B17F-86E8-4408-A64D-40D60B859D62}" srcOrd="0" destOrd="0" presId="urn:microsoft.com/office/officeart/2008/layout/LinedList"/>
    <dgm:cxn modelId="{37D2D55C-541C-452F-A1B8-3447880272F5}" srcId="{CB185E86-3BB3-4274-B76C-4F34ED8B65D6}" destId="{5914F839-E5B3-43B8-8C1F-375252B9D890}" srcOrd="1" destOrd="0" parTransId="{2CC6A0A0-0520-408E-BB17-E533AD71DA29}" sibTransId="{9C5C9E64-762E-42D9-834E-4F718063514E}"/>
    <dgm:cxn modelId="{5A75D24B-0118-4680-B76D-11B501BF5700}" type="presOf" srcId="{CB185E86-3BB3-4274-B76C-4F34ED8B65D6}" destId="{18F5DFD6-0B4A-4291-B5C0-BB931196243C}" srcOrd="0" destOrd="0" presId="urn:microsoft.com/office/officeart/2008/layout/LinedList"/>
    <dgm:cxn modelId="{6B88248F-EF3F-4B1E-893B-F77E4B55C78A}" srcId="{CB185E86-3BB3-4274-B76C-4F34ED8B65D6}" destId="{CF142057-05E9-4645-ADFC-F3D983E63BFC}" srcOrd="0" destOrd="0" parTransId="{A22B5764-826E-4F00-A4E5-723EDB541D22}" sibTransId="{5C09A2DF-A3B6-4A3D-8C12-B41F0E2542DC}"/>
    <dgm:cxn modelId="{5999A4A2-EE74-4354-A239-83E62FAA5F93}" type="presOf" srcId="{CF142057-05E9-4645-ADFC-F3D983E63BFC}" destId="{721F7FE0-6C7C-41C2-85AE-9133AFC62A0B}" srcOrd="0" destOrd="0" presId="urn:microsoft.com/office/officeart/2008/layout/LinedList"/>
    <dgm:cxn modelId="{94C6D0E8-8A76-487F-AFED-8D562672385E}" type="presOf" srcId="{5914F839-E5B3-43B8-8C1F-375252B9D890}" destId="{E722EA95-707E-4557-869F-3B550272FA71}" srcOrd="0" destOrd="0" presId="urn:microsoft.com/office/officeart/2008/layout/LinedList"/>
    <dgm:cxn modelId="{C5D3DB75-4B15-45C6-A207-CFFB5AD28946}" type="presParOf" srcId="{18F5DFD6-0B4A-4291-B5C0-BB931196243C}" destId="{A5ED9B59-48A2-4799-91B2-EEE58607BF3E}" srcOrd="0" destOrd="0" presId="urn:microsoft.com/office/officeart/2008/layout/LinedList"/>
    <dgm:cxn modelId="{4C8A0318-1E89-497F-B6D7-B9DB243A4E86}" type="presParOf" srcId="{18F5DFD6-0B4A-4291-B5C0-BB931196243C}" destId="{5D5FE8C0-6731-4F90-9E19-325963E81966}" srcOrd="1" destOrd="0" presId="urn:microsoft.com/office/officeart/2008/layout/LinedList"/>
    <dgm:cxn modelId="{E7DC33B6-3327-4525-BDB6-8E8D95CA959B}" type="presParOf" srcId="{5D5FE8C0-6731-4F90-9E19-325963E81966}" destId="{721F7FE0-6C7C-41C2-85AE-9133AFC62A0B}" srcOrd="0" destOrd="0" presId="urn:microsoft.com/office/officeart/2008/layout/LinedList"/>
    <dgm:cxn modelId="{FE588EB5-FB0F-4015-A1E5-BE3C1B5C0223}" type="presParOf" srcId="{5D5FE8C0-6731-4F90-9E19-325963E81966}" destId="{1FAF7FC4-E58E-48E3-87BC-83F2FEA6B2FA}" srcOrd="1" destOrd="0" presId="urn:microsoft.com/office/officeart/2008/layout/LinedList"/>
    <dgm:cxn modelId="{3A602D4B-A450-48B2-AB0B-C4EA04B1C1C1}" type="presParOf" srcId="{18F5DFD6-0B4A-4291-B5C0-BB931196243C}" destId="{D180E768-6498-46C9-BD04-6D413DB9E2F9}" srcOrd="2" destOrd="0" presId="urn:microsoft.com/office/officeart/2008/layout/LinedList"/>
    <dgm:cxn modelId="{CFBC2394-8458-4918-92AB-0D5436E2E55A}" type="presParOf" srcId="{18F5DFD6-0B4A-4291-B5C0-BB931196243C}" destId="{D2AEEA57-2803-4E65-B3A9-3DCE8A8C33AC}" srcOrd="3" destOrd="0" presId="urn:microsoft.com/office/officeart/2008/layout/LinedList"/>
    <dgm:cxn modelId="{46003C4F-3CD3-4E85-AE07-8586677D5EDE}" type="presParOf" srcId="{D2AEEA57-2803-4E65-B3A9-3DCE8A8C33AC}" destId="{E722EA95-707E-4557-869F-3B550272FA71}" srcOrd="0" destOrd="0" presId="urn:microsoft.com/office/officeart/2008/layout/LinedList"/>
    <dgm:cxn modelId="{B8145FEE-A239-4141-BB4B-A2F1B9FA27B5}" type="presParOf" srcId="{D2AEEA57-2803-4E65-B3A9-3DCE8A8C33AC}" destId="{0A135FB5-F6E1-4346-95DF-47087FA05D97}" srcOrd="1" destOrd="0" presId="urn:microsoft.com/office/officeart/2008/layout/LinedList"/>
    <dgm:cxn modelId="{C70ED69F-92DC-4DF6-B726-01FECAF73EE7}" type="presParOf" srcId="{18F5DFD6-0B4A-4291-B5C0-BB931196243C}" destId="{446E165C-0AD3-480D-A6A4-3575577B0A21}" srcOrd="4" destOrd="0" presId="urn:microsoft.com/office/officeart/2008/layout/LinedList"/>
    <dgm:cxn modelId="{A2814B50-F126-46F2-AF70-96F16888AE3A}" type="presParOf" srcId="{18F5DFD6-0B4A-4291-B5C0-BB931196243C}" destId="{B268FA18-A91E-4EBE-9052-40C557B530DE}" srcOrd="5" destOrd="0" presId="urn:microsoft.com/office/officeart/2008/layout/LinedList"/>
    <dgm:cxn modelId="{C9F41067-103E-4AE6-8994-B212A6A21733}" type="presParOf" srcId="{B268FA18-A91E-4EBE-9052-40C557B530DE}" destId="{EC92B17F-86E8-4408-A64D-40D60B859D62}" srcOrd="0" destOrd="0" presId="urn:microsoft.com/office/officeart/2008/layout/LinedList"/>
    <dgm:cxn modelId="{EB4C76C1-FC60-4658-8EFD-04CD3A372AD6}" type="presParOf" srcId="{B268FA18-A91E-4EBE-9052-40C557B530DE}" destId="{C295D775-1C74-4A65-B9E1-674B077428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D08BB2-1231-4799-8618-22E7F711ACDD}"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ACDA2D42-E74B-45B4-890E-ECCE3CA693E6}">
      <dgm:prSet/>
      <dgm:spPr/>
      <dgm:t>
        <a:bodyPr/>
        <a:lstStyle/>
        <a:p>
          <a:r>
            <a:rPr lang="en-US"/>
            <a:t>This course is for students who are interested in post-secondary programs that may require further study in theoretical mathematics such as Calculus or Linear Algebra. Students learn to use algebra to solve problems that may or may not be related to real life situations.</a:t>
          </a:r>
        </a:p>
      </dgm:t>
    </dgm:pt>
    <dgm:pt modelId="{6BBBB2A3-F141-4F5E-9013-9BF71625AAB5}" type="parTrans" cxnId="{B02E394A-7990-4A8F-884F-677488711634}">
      <dgm:prSet/>
      <dgm:spPr/>
      <dgm:t>
        <a:bodyPr/>
        <a:lstStyle/>
        <a:p>
          <a:endParaRPr lang="en-US"/>
        </a:p>
      </dgm:t>
    </dgm:pt>
    <dgm:pt modelId="{971E1AE2-05C0-4232-81DF-71532E563328}" type="sibTrans" cxnId="{B02E394A-7990-4A8F-884F-677488711634}">
      <dgm:prSet/>
      <dgm:spPr/>
      <dgm:t>
        <a:bodyPr/>
        <a:lstStyle/>
        <a:p>
          <a:endParaRPr lang="en-US"/>
        </a:p>
      </dgm:t>
    </dgm:pt>
    <dgm:pt modelId="{D3B1C6D2-8397-401B-B9B1-0162F0220B7A}">
      <dgm:prSet/>
      <dgm:spPr/>
      <dgm:t>
        <a:bodyPr/>
        <a:lstStyle/>
        <a:p>
          <a:r>
            <a:rPr lang="en-US"/>
            <a:t>The topics studied in this course are:  Trigonometry and the Unit Circle, Trigonometric Equations and Identities, Function Transformations, Operations, Compositions, and Inverses, Exponential and Logarithmic Functions, Polynomial Functions, Radical Functions, Rational Functions, Permutations, Combinations and the Binomial Theorem</a:t>
          </a:r>
        </a:p>
      </dgm:t>
    </dgm:pt>
    <dgm:pt modelId="{F84307D1-97E7-4297-BBCC-05D307EA8D48}" type="parTrans" cxnId="{5AB5D561-438B-47C1-8EE9-FF264FF684B3}">
      <dgm:prSet/>
      <dgm:spPr/>
      <dgm:t>
        <a:bodyPr/>
        <a:lstStyle/>
        <a:p>
          <a:endParaRPr lang="en-US"/>
        </a:p>
      </dgm:t>
    </dgm:pt>
    <dgm:pt modelId="{8D411D55-2580-4D12-90AD-DD3DBE232D84}" type="sibTrans" cxnId="{5AB5D561-438B-47C1-8EE9-FF264FF684B3}">
      <dgm:prSet/>
      <dgm:spPr/>
      <dgm:t>
        <a:bodyPr/>
        <a:lstStyle/>
        <a:p>
          <a:endParaRPr lang="en-US"/>
        </a:p>
      </dgm:t>
    </dgm:pt>
    <dgm:pt modelId="{EDA3D38D-3CBC-4671-9111-F17F16E3CA95}" type="pres">
      <dgm:prSet presAssocID="{84D08BB2-1231-4799-8618-22E7F711ACDD}" presName="hierChild1" presStyleCnt="0">
        <dgm:presLayoutVars>
          <dgm:chPref val="1"/>
          <dgm:dir/>
          <dgm:animOne val="branch"/>
          <dgm:animLvl val="lvl"/>
          <dgm:resizeHandles/>
        </dgm:presLayoutVars>
      </dgm:prSet>
      <dgm:spPr/>
    </dgm:pt>
    <dgm:pt modelId="{94CE2851-F79E-43F0-86B8-E3B1F97B1D8E}" type="pres">
      <dgm:prSet presAssocID="{ACDA2D42-E74B-45B4-890E-ECCE3CA693E6}" presName="hierRoot1" presStyleCnt="0"/>
      <dgm:spPr/>
    </dgm:pt>
    <dgm:pt modelId="{8507ECF5-EE81-44EB-8D5C-DDF066A04F5A}" type="pres">
      <dgm:prSet presAssocID="{ACDA2D42-E74B-45B4-890E-ECCE3CA693E6}" presName="composite" presStyleCnt="0"/>
      <dgm:spPr/>
    </dgm:pt>
    <dgm:pt modelId="{8AD491BB-2BDB-42E2-9AA3-3A83821F42C5}" type="pres">
      <dgm:prSet presAssocID="{ACDA2D42-E74B-45B4-890E-ECCE3CA693E6}" presName="background" presStyleLbl="node0" presStyleIdx="0" presStyleCnt="2"/>
      <dgm:spPr/>
    </dgm:pt>
    <dgm:pt modelId="{4DF495CE-F91E-4236-A783-CDEBDD5C8155}" type="pres">
      <dgm:prSet presAssocID="{ACDA2D42-E74B-45B4-890E-ECCE3CA693E6}" presName="text" presStyleLbl="fgAcc0" presStyleIdx="0" presStyleCnt="2">
        <dgm:presLayoutVars>
          <dgm:chPref val="3"/>
        </dgm:presLayoutVars>
      </dgm:prSet>
      <dgm:spPr/>
    </dgm:pt>
    <dgm:pt modelId="{FB5E5EEC-AC05-4D1F-896F-DE9494B91FDF}" type="pres">
      <dgm:prSet presAssocID="{ACDA2D42-E74B-45B4-890E-ECCE3CA693E6}" presName="hierChild2" presStyleCnt="0"/>
      <dgm:spPr/>
    </dgm:pt>
    <dgm:pt modelId="{32E49C55-7444-406A-BF31-3E6973E12DCB}" type="pres">
      <dgm:prSet presAssocID="{D3B1C6D2-8397-401B-B9B1-0162F0220B7A}" presName="hierRoot1" presStyleCnt="0"/>
      <dgm:spPr/>
    </dgm:pt>
    <dgm:pt modelId="{8BAA4173-E06B-4D6B-A36A-A8A074017CD1}" type="pres">
      <dgm:prSet presAssocID="{D3B1C6D2-8397-401B-B9B1-0162F0220B7A}" presName="composite" presStyleCnt="0"/>
      <dgm:spPr/>
    </dgm:pt>
    <dgm:pt modelId="{BDE85DC9-6B1F-4015-A4EA-366E6F8BBF55}" type="pres">
      <dgm:prSet presAssocID="{D3B1C6D2-8397-401B-B9B1-0162F0220B7A}" presName="background" presStyleLbl="node0" presStyleIdx="1" presStyleCnt="2"/>
      <dgm:spPr/>
    </dgm:pt>
    <dgm:pt modelId="{E48FB538-02B6-4860-A3F8-EDC9F2569677}" type="pres">
      <dgm:prSet presAssocID="{D3B1C6D2-8397-401B-B9B1-0162F0220B7A}" presName="text" presStyleLbl="fgAcc0" presStyleIdx="1" presStyleCnt="2">
        <dgm:presLayoutVars>
          <dgm:chPref val="3"/>
        </dgm:presLayoutVars>
      </dgm:prSet>
      <dgm:spPr/>
    </dgm:pt>
    <dgm:pt modelId="{6561C827-AE88-4825-9177-3EC9B3795F6C}" type="pres">
      <dgm:prSet presAssocID="{D3B1C6D2-8397-401B-B9B1-0162F0220B7A}" presName="hierChild2" presStyleCnt="0"/>
      <dgm:spPr/>
    </dgm:pt>
  </dgm:ptLst>
  <dgm:cxnLst>
    <dgm:cxn modelId="{48256F3E-A210-4201-A5C3-C79CEAD1BE03}" type="presOf" srcId="{D3B1C6D2-8397-401B-B9B1-0162F0220B7A}" destId="{E48FB538-02B6-4860-A3F8-EDC9F2569677}" srcOrd="0" destOrd="0" presId="urn:microsoft.com/office/officeart/2005/8/layout/hierarchy1"/>
    <dgm:cxn modelId="{5AB5D561-438B-47C1-8EE9-FF264FF684B3}" srcId="{84D08BB2-1231-4799-8618-22E7F711ACDD}" destId="{D3B1C6D2-8397-401B-B9B1-0162F0220B7A}" srcOrd="1" destOrd="0" parTransId="{F84307D1-97E7-4297-BBCC-05D307EA8D48}" sibTransId="{8D411D55-2580-4D12-90AD-DD3DBE232D84}"/>
    <dgm:cxn modelId="{B02E394A-7990-4A8F-884F-677488711634}" srcId="{84D08BB2-1231-4799-8618-22E7F711ACDD}" destId="{ACDA2D42-E74B-45B4-890E-ECCE3CA693E6}" srcOrd="0" destOrd="0" parTransId="{6BBBB2A3-F141-4F5E-9013-9BF71625AAB5}" sibTransId="{971E1AE2-05C0-4232-81DF-71532E563328}"/>
    <dgm:cxn modelId="{81A586AC-5D21-4ABA-B208-C7CFAF2A39C6}" type="presOf" srcId="{ACDA2D42-E74B-45B4-890E-ECCE3CA693E6}" destId="{4DF495CE-F91E-4236-A783-CDEBDD5C8155}" srcOrd="0" destOrd="0" presId="urn:microsoft.com/office/officeart/2005/8/layout/hierarchy1"/>
    <dgm:cxn modelId="{15799AF0-8558-40EF-BBD7-9526FA426AAA}" type="presOf" srcId="{84D08BB2-1231-4799-8618-22E7F711ACDD}" destId="{EDA3D38D-3CBC-4671-9111-F17F16E3CA95}" srcOrd="0" destOrd="0" presId="urn:microsoft.com/office/officeart/2005/8/layout/hierarchy1"/>
    <dgm:cxn modelId="{04BE0919-F22A-41C6-945F-24F626025537}" type="presParOf" srcId="{EDA3D38D-3CBC-4671-9111-F17F16E3CA95}" destId="{94CE2851-F79E-43F0-86B8-E3B1F97B1D8E}" srcOrd="0" destOrd="0" presId="urn:microsoft.com/office/officeart/2005/8/layout/hierarchy1"/>
    <dgm:cxn modelId="{E2F31684-3CD9-432D-A328-D438F17C24C0}" type="presParOf" srcId="{94CE2851-F79E-43F0-86B8-E3B1F97B1D8E}" destId="{8507ECF5-EE81-44EB-8D5C-DDF066A04F5A}" srcOrd="0" destOrd="0" presId="urn:microsoft.com/office/officeart/2005/8/layout/hierarchy1"/>
    <dgm:cxn modelId="{EE092AF4-C26D-45D3-AE23-E01760A35519}" type="presParOf" srcId="{8507ECF5-EE81-44EB-8D5C-DDF066A04F5A}" destId="{8AD491BB-2BDB-42E2-9AA3-3A83821F42C5}" srcOrd="0" destOrd="0" presId="urn:microsoft.com/office/officeart/2005/8/layout/hierarchy1"/>
    <dgm:cxn modelId="{A7A2BB21-5567-44EF-8C0F-92AE02337D2C}" type="presParOf" srcId="{8507ECF5-EE81-44EB-8D5C-DDF066A04F5A}" destId="{4DF495CE-F91E-4236-A783-CDEBDD5C8155}" srcOrd="1" destOrd="0" presId="urn:microsoft.com/office/officeart/2005/8/layout/hierarchy1"/>
    <dgm:cxn modelId="{D7B83BC5-8028-4230-9909-105A85C190BB}" type="presParOf" srcId="{94CE2851-F79E-43F0-86B8-E3B1F97B1D8E}" destId="{FB5E5EEC-AC05-4D1F-896F-DE9494B91FDF}" srcOrd="1" destOrd="0" presId="urn:microsoft.com/office/officeart/2005/8/layout/hierarchy1"/>
    <dgm:cxn modelId="{F7FF258D-EA72-4936-8ECA-D472BD67BABC}" type="presParOf" srcId="{EDA3D38D-3CBC-4671-9111-F17F16E3CA95}" destId="{32E49C55-7444-406A-BF31-3E6973E12DCB}" srcOrd="1" destOrd="0" presId="urn:microsoft.com/office/officeart/2005/8/layout/hierarchy1"/>
    <dgm:cxn modelId="{855F31A7-9F0C-46A9-912C-A9AB5B21640E}" type="presParOf" srcId="{32E49C55-7444-406A-BF31-3E6973E12DCB}" destId="{8BAA4173-E06B-4D6B-A36A-A8A074017CD1}" srcOrd="0" destOrd="0" presId="urn:microsoft.com/office/officeart/2005/8/layout/hierarchy1"/>
    <dgm:cxn modelId="{2A1CEC4F-54C1-4456-BF84-A890B3940C5F}" type="presParOf" srcId="{8BAA4173-E06B-4D6B-A36A-A8A074017CD1}" destId="{BDE85DC9-6B1F-4015-A4EA-366E6F8BBF55}" srcOrd="0" destOrd="0" presId="urn:microsoft.com/office/officeart/2005/8/layout/hierarchy1"/>
    <dgm:cxn modelId="{84576FB4-91F0-4FD1-8C46-D9F3A09DB4C3}" type="presParOf" srcId="{8BAA4173-E06B-4D6B-A36A-A8A074017CD1}" destId="{E48FB538-02B6-4860-A3F8-EDC9F2569677}" srcOrd="1" destOrd="0" presId="urn:microsoft.com/office/officeart/2005/8/layout/hierarchy1"/>
    <dgm:cxn modelId="{1E6F653A-4A45-45C7-862C-ACB6F64D068A}" type="presParOf" srcId="{32E49C55-7444-406A-BF31-3E6973E12DCB}" destId="{6561C827-AE88-4825-9177-3EC9B3795F6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A18517-8A5F-4CA3-B5F7-9EFBC9975C5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B6F566C-88CB-42ED-9652-F0E7DA72F7EB}">
      <dgm:prSet/>
      <dgm:spPr/>
      <dgm:t>
        <a:bodyPr/>
        <a:lstStyle/>
        <a:p>
          <a:pPr>
            <a:lnSpc>
              <a:spcPct val="100000"/>
            </a:lnSpc>
          </a:pPr>
          <a:r>
            <a:rPr lang="en-US"/>
            <a:t>It is possible that a students may take their Grade 11 math in the first semester and not take their Grade 12 math until the following year second semester, this puts a student at a disadvantage – a full year with no math instruction.</a:t>
          </a:r>
        </a:p>
      </dgm:t>
    </dgm:pt>
    <dgm:pt modelId="{A3E85AD8-D6C4-463F-9859-B411AC244318}" type="parTrans" cxnId="{D3E53B4D-B6A6-4E12-A209-0D6309910AB7}">
      <dgm:prSet/>
      <dgm:spPr/>
      <dgm:t>
        <a:bodyPr/>
        <a:lstStyle/>
        <a:p>
          <a:endParaRPr lang="en-US"/>
        </a:p>
      </dgm:t>
    </dgm:pt>
    <dgm:pt modelId="{017E2665-EBE2-4BEA-A99C-4D2A84A4EC1E}" type="sibTrans" cxnId="{D3E53B4D-B6A6-4E12-A209-0D6309910AB7}">
      <dgm:prSet/>
      <dgm:spPr/>
      <dgm:t>
        <a:bodyPr/>
        <a:lstStyle/>
        <a:p>
          <a:pPr>
            <a:lnSpc>
              <a:spcPct val="100000"/>
            </a:lnSpc>
          </a:pPr>
          <a:endParaRPr lang="en-US"/>
        </a:p>
      </dgm:t>
    </dgm:pt>
    <dgm:pt modelId="{6F635479-DC99-4EA0-9874-753CB9161658}">
      <dgm:prSet/>
      <dgm:spPr/>
      <dgm:t>
        <a:bodyPr/>
        <a:lstStyle/>
        <a:p>
          <a:pPr>
            <a:lnSpc>
              <a:spcPct val="100000"/>
            </a:lnSpc>
          </a:pPr>
          <a:r>
            <a:rPr lang="en-US"/>
            <a:t>We would like to recommend that students consider taking a second math course as an elective to round out their math instruction.  For example;</a:t>
          </a:r>
        </a:p>
      </dgm:t>
    </dgm:pt>
    <dgm:pt modelId="{3EB596D3-16DE-4A09-B2E5-AB7D01CF0032}" type="parTrans" cxnId="{BCF86C91-98E9-41EC-8FD8-C97F40D47C44}">
      <dgm:prSet/>
      <dgm:spPr/>
      <dgm:t>
        <a:bodyPr/>
        <a:lstStyle/>
        <a:p>
          <a:endParaRPr lang="en-US"/>
        </a:p>
      </dgm:t>
    </dgm:pt>
    <dgm:pt modelId="{15500B6E-0E32-4ADD-ADAD-0FB04753D06B}" type="sibTrans" cxnId="{BCF86C91-98E9-41EC-8FD8-C97F40D47C44}">
      <dgm:prSet/>
      <dgm:spPr/>
      <dgm:t>
        <a:bodyPr/>
        <a:lstStyle/>
        <a:p>
          <a:endParaRPr lang="en-US"/>
        </a:p>
      </dgm:t>
    </dgm:pt>
    <dgm:pt modelId="{1701AB56-651E-4AC9-BB05-79AEA792692C}" type="pres">
      <dgm:prSet presAssocID="{F2A18517-8A5F-4CA3-B5F7-9EFBC9975C5B}" presName="root" presStyleCnt="0">
        <dgm:presLayoutVars>
          <dgm:dir/>
          <dgm:resizeHandles val="exact"/>
        </dgm:presLayoutVars>
      </dgm:prSet>
      <dgm:spPr/>
    </dgm:pt>
    <dgm:pt modelId="{089970A6-67CE-40B0-AE94-5950908B0904}" type="pres">
      <dgm:prSet presAssocID="{F2A18517-8A5F-4CA3-B5F7-9EFBC9975C5B}" presName="container" presStyleCnt="0">
        <dgm:presLayoutVars>
          <dgm:dir/>
          <dgm:resizeHandles val="exact"/>
        </dgm:presLayoutVars>
      </dgm:prSet>
      <dgm:spPr/>
    </dgm:pt>
    <dgm:pt modelId="{97EBC942-DFFB-43E9-BF47-5D81C1D131FB}" type="pres">
      <dgm:prSet presAssocID="{BB6F566C-88CB-42ED-9652-F0E7DA72F7EB}" presName="compNode" presStyleCnt="0"/>
      <dgm:spPr/>
    </dgm:pt>
    <dgm:pt modelId="{112256BD-3885-4E75-AEE1-0EB4E26B477C}" type="pres">
      <dgm:prSet presAssocID="{BB6F566C-88CB-42ED-9652-F0E7DA72F7EB}" presName="iconBgRect" presStyleLbl="bgShp" presStyleIdx="0" presStyleCnt="2"/>
      <dgm:spPr/>
    </dgm:pt>
    <dgm:pt modelId="{7D102BC0-01D7-43C3-80DB-E9839808BFF9}" type="pres">
      <dgm:prSet presAssocID="{BB6F566C-88CB-42ED-9652-F0E7DA72F7E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8A87D5EE-9712-4679-B303-4053D8DDCBE9}" type="pres">
      <dgm:prSet presAssocID="{BB6F566C-88CB-42ED-9652-F0E7DA72F7EB}" presName="spaceRect" presStyleCnt="0"/>
      <dgm:spPr/>
    </dgm:pt>
    <dgm:pt modelId="{A50DDFFF-B7DB-4C0D-BA64-4CDCDB88F7AD}" type="pres">
      <dgm:prSet presAssocID="{BB6F566C-88CB-42ED-9652-F0E7DA72F7EB}" presName="textRect" presStyleLbl="revTx" presStyleIdx="0" presStyleCnt="2">
        <dgm:presLayoutVars>
          <dgm:chMax val="1"/>
          <dgm:chPref val="1"/>
        </dgm:presLayoutVars>
      </dgm:prSet>
      <dgm:spPr/>
    </dgm:pt>
    <dgm:pt modelId="{34738EC5-F058-4F3B-9C49-991BC88E0BBB}" type="pres">
      <dgm:prSet presAssocID="{017E2665-EBE2-4BEA-A99C-4D2A84A4EC1E}" presName="sibTrans" presStyleLbl="sibTrans2D1" presStyleIdx="0" presStyleCnt="0"/>
      <dgm:spPr/>
    </dgm:pt>
    <dgm:pt modelId="{041E0526-9202-4688-8C56-44EA32044ACC}" type="pres">
      <dgm:prSet presAssocID="{6F635479-DC99-4EA0-9874-753CB9161658}" presName="compNode" presStyleCnt="0"/>
      <dgm:spPr/>
    </dgm:pt>
    <dgm:pt modelId="{9D5EC9DF-2AF0-47FB-B8DA-ECE1C9AB19D4}" type="pres">
      <dgm:prSet presAssocID="{6F635479-DC99-4EA0-9874-753CB9161658}" presName="iconBgRect" presStyleLbl="bgShp" presStyleIdx="1" presStyleCnt="2"/>
      <dgm:spPr/>
    </dgm:pt>
    <dgm:pt modelId="{9F5B2260-A96C-4733-B668-3057247E1758}" type="pres">
      <dgm:prSet presAssocID="{6F635479-DC99-4EA0-9874-753CB91616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3A71BF9C-ADD9-4079-AD5D-043A17E9143E}" type="pres">
      <dgm:prSet presAssocID="{6F635479-DC99-4EA0-9874-753CB9161658}" presName="spaceRect" presStyleCnt="0"/>
      <dgm:spPr/>
    </dgm:pt>
    <dgm:pt modelId="{4D1038B4-B934-416D-9E8E-530AC51A16C8}" type="pres">
      <dgm:prSet presAssocID="{6F635479-DC99-4EA0-9874-753CB9161658}" presName="textRect" presStyleLbl="revTx" presStyleIdx="1" presStyleCnt="2">
        <dgm:presLayoutVars>
          <dgm:chMax val="1"/>
          <dgm:chPref val="1"/>
        </dgm:presLayoutVars>
      </dgm:prSet>
      <dgm:spPr/>
    </dgm:pt>
  </dgm:ptLst>
  <dgm:cxnLst>
    <dgm:cxn modelId="{145F3B2C-45A0-437C-80AA-F83F4E20CEFF}" type="presOf" srcId="{F2A18517-8A5F-4CA3-B5F7-9EFBC9975C5B}" destId="{1701AB56-651E-4AC9-BB05-79AEA792692C}" srcOrd="0" destOrd="0" presId="urn:microsoft.com/office/officeart/2018/2/layout/IconCircleList"/>
    <dgm:cxn modelId="{AE1F1A30-67D2-46F4-ABE5-C9B46B0EE7E9}" type="presOf" srcId="{6F635479-DC99-4EA0-9874-753CB9161658}" destId="{4D1038B4-B934-416D-9E8E-530AC51A16C8}" srcOrd="0" destOrd="0" presId="urn:microsoft.com/office/officeart/2018/2/layout/IconCircleList"/>
    <dgm:cxn modelId="{D3E53B4D-B6A6-4E12-A209-0D6309910AB7}" srcId="{F2A18517-8A5F-4CA3-B5F7-9EFBC9975C5B}" destId="{BB6F566C-88CB-42ED-9652-F0E7DA72F7EB}" srcOrd="0" destOrd="0" parTransId="{A3E85AD8-D6C4-463F-9859-B411AC244318}" sibTransId="{017E2665-EBE2-4BEA-A99C-4D2A84A4EC1E}"/>
    <dgm:cxn modelId="{BCF86C91-98E9-41EC-8FD8-C97F40D47C44}" srcId="{F2A18517-8A5F-4CA3-B5F7-9EFBC9975C5B}" destId="{6F635479-DC99-4EA0-9874-753CB9161658}" srcOrd="1" destOrd="0" parTransId="{3EB596D3-16DE-4A09-B2E5-AB7D01CF0032}" sibTransId="{15500B6E-0E32-4ADD-ADAD-0FB04753D06B}"/>
    <dgm:cxn modelId="{C9879BB5-D59C-4927-A86F-83E375856BFB}" type="presOf" srcId="{BB6F566C-88CB-42ED-9652-F0E7DA72F7EB}" destId="{A50DDFFF-B7DB-4C0D-BA64-4CDCDB88F7AD}" srcOrd="0" destOrd="0" presId="urn:microsoft.com/office/officeart/2018/2/layout/IconCircleList"/>
    <dgm:cxn modelId="{3E93ABE9-861A-4F2A-88AC-F4B817EBC886}" type="presOf" srcId="{017E2665-EBE2-4BEA-A99C-4D2A84A4EC1E}" destId="{34738EC5-F058-4F3B-9C49-991BC88E0BBB}" srcOrd="0" destOrd="0" presId="urn:microsoft.com/office/officeart/2018/2/layout/IconCircleList"/>
    <dgm:cxn modelId="{D8CBE418-5080-4C07-AB3B-42580D0F87DB}" type="presParOf" srcId="{1701AB56-651E-4AC9-BB05-79AEA792692C}" destId="{089970A6-67CE-40B0-AE94-5950908B0904}" srcOrd="0" destOrd="0" presId="urn:microsoft.com/office/officeart/2018/2/layout/IconCircleList"/>
    <dgm:cxn modelId="{0942DFC8-046D-4561-B899-60D89C9025A2}" type="presParOf" srcId="{089970A6-67CE-40B0-AE94-5950908B0904}" destId="{97EBC942-DFFB-43E9-BF47-5D81C1D131FB}" srcOrd="0" destOrd="0" presId="urn:microsoft.com/office/officeart/2018/2/layout/IconCircleList"/>
    <dgm:cxn modelId="{2673C977-BEF2-4C22-AA02-B618D1A25ACB}" type="presParOf" srcId="{97EBC942-DFFB-43E9-BF47-5D81C1D131FB}" destId="{112256BD-3885-4E75-AEE1-0EB4E26B477C}" srcOrd="0" destOrd="0" presId="urn:microsoft.com/office/officeart/2018/2/layout/IconCircleList"/>
    <dgm:cxn modelId="{C377A84A-219E-4FD9-A919-9A8EC29E834B}" type="presParOf" srcId="{97EBC942-DFFB-43E9-BF47-5D81C1D131FB}" destId="{7D102BC0-01D7-43C3-80DB-E9839808BFF9}" srcOrd="1" destOrd="0" presId="urn:microsoft.com/office/officeart/2018/2/layout/IconCircleList"/>
    <dgm:cxn modelId="{E278F146-5EC7-4518-AAD2-4A2D91D88F48}" type="presParOf" srcId="{97EBC942-DFFB-43E9-BF47-5D81C1D131FB}" destId="{8A87D5EE-9712-4679-B303-4053D8DDCBE9}" srcOrd="2" destOrd="0" presId="urn:microsoft.com/office/officeart/2018/2/layout/IconCircleList"/>
    <dgm:cxn modelId="{A4253B3B-66EA-4469-AE86-B73318159FF7}" type="presParOf" srcId="{97EBC942-DFFB-43E9-BF47-5D81C1D131FB}" destId="{A50DDFFF-B7DB-4C0D-BA64-4CDCDB88F7AD}" srcOrd="3" destOrd="0" presId="urn:microsoft.com/office/officeart/2018/2/layout/IconCircleList"/>
    <dgm:cxn modelId="{E6E347DF-46D8-4178-95F4-C771E3001080}" type="presParOf" srcId="{089970A6-67CE-40B0-AE94-5950908B0904}" destId="{34738EC5-F058-4F3B-9C49-991BC88E0BBB}" srcOrd="1" destOrd="0" presId="urn:microsoft.com/office/officeart/2018/2/layout/IconCircleList"/>
    <dgm:cxn modelId="{0FA2BF44-FED1-4066-BC00-E24FB9FE125A}" type="presParOf" srcId="{089970A6-67CE-40B0-AE94-5950908B0904}" destId="{041E0526-9202-4688-8C56-44EA32044ACC}" srcOrd="2" destOrd="0" presId="urn:microsoft.com/office/officeart/2018/2/layout/IconCircleList"/>
    <dgm:cxn modelId="{F3E81B9A-61EF-4868-83B1-36D1B6BAB25E}" type="presParOf" srcId="{041E0526-9202-4688-8C56-44EA32044ACC}" destId="{9D5EC9DF-2AF0-47FB-B8DA-ECE1C9AB19D4}" srcOrd="0" destOrd="0" presId="urn:microsoft.com/office/officeart/2018/2/layout/IconCircleList"/>
    <dgm:cxn modelId="{4B73F0B2-3A98-45CF-AF71-27F9F4371409}" type="presParOf" srcId="{041E0526-9202-4688-8C56-44EA32044ACC}" destId="{9F5B2260-A96C-4733-B668-3057247E1758}" srcOrd="1" destOrd="0" presId="urn:microsoft.com/office/officeart/2018/2/layout/IconCircleList"/>
    <dgm:cxn modelId="{2A425386-5DD3-4BD7-B417-FDBE9349DBA9}" type="presParOf" srcId="{041E0526-9202-4688-8C56-44EA32044ACC}" destId="{3A71BF9C-ADD9-4079-AD5D-043A17E9143E}" srcOrd="2" destOrd="0" presId="urn:microsoft.com/office/officeart/2018/2/layout/IconCircleList"/>
    <dgm:cxn modelId="{E37AD6C4-2B52-4CAC-AC1C-E2779A58E1C3}" type="presParOf" srcId="{041E0526-9202-4688-8C56-44EA32044ACC}" destId="{4D1038B4-B934-416D-9E8E-530AC51A16C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D7678-716B-466E-917E-00B87B91AC1A}">
      <dsp:nvSpPr>
        <dsp:cNvPr id="0" name=""/>
        <dsp:cNvSpPr/>
      </dsp:nvSpPr>
      <dsp:spPr>
        <a:xfrm>
          <a:off x="0" y="1420"/>
          <a:ext cx="9622876" cy="719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EB020-FB4A-46BF-9AD8-47683701F254}">
      <dsp:nvSpPr>
        <dsp:cNvPr id="0" name=""/>
        <dsp:cNvSpPr/>
      </dsp:nvSpPr>
      <dsp:spPr>
        <a:xfrm>
          <a:off x="217789" y="163413"/>
          <a:ext cx="395981" cy="3959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0087D8-F0B3-4712-8C19-A14E16B2F16F}">
      <dsp:nvSpPr>
        <dsp:cNvPr id="0" name=""/>
        <dsp:cNvSpPr/>
      </dsp:nvSpPr>
      <dsp:spPr>
        <a:xfrm>
          <a:off x="831561" y="1420"/>
          <a:ext cx="879131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800100">
            <a:lnSpc>
              <a:spcPct val="100000"/>
            </a:lnSpc>
            <a:spcBef>
              <a:spcPct val="0"/>
            </a:spcBef>
            <a:spcAft>
              <a:spcPct val="35000"/>
            </a:spcAft>
            <a:buNone/>
          </a:pPr>
          <a:r>
            <a:rPr lang="en-US" sz="1800" kern="1200" dirty="0"/>
            <a:t>Today we will review your course options and discuss decisions that need to be made.</a:t>
          </a:r>
        </a:p>
      </dsp:txBody>
      <dsp:txXfrm>
        <a:off x="831561" y="1420"/>
        <a:ext cx="8791315" cy="719966"/>
      </dsp:txXfrm>
    </dsp:sp>
    <dsp:sp modelId="{09545562-0480-4F02-B5A6-8AFF14098137}">
      <dsp:nvSpPr>
        <dsp:cNvPr id="0" name=""/>
        <dsp:cNvSpPr/>
      </dsp:nvSpPr>
      <dsp:spPr>
        <a:xfrm>
          <a:off x="0" y="901378"/>
          <a:ext cx="9622876" cy="719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7E450-1370-4BC7-9DF0-5C4D56B2112B}">
      <dsp:nvSpPr>
        <dsp:cNvPr id="0" name=""/>
        <dsp:cNvSpPr/>
      </dsp:nvSpPr>
      <dsp:spPr>
        <a:xfrm>
          <a:off x="217789" y="1063371"/>
          <a:ext cx="395981" cy="3959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5AACCF-A3BC-45D3-B0C6-808E8581E1CE}">
      <dsp:nvSpPr>
        <dsp:cNvPr id="0" name=""/>
        <dsp:cNvSpPr/>
      </dsp:nvSpPr>
      <dsp:spPr>
        <a:xfrm>
          <a:off x="831561" y="901378"/>
          <a:ext cx="879131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Century Gothic" panose="020B0502020202020204"/>
            </a:rPr>
            <a:t>You will</a:t>
          </a:r>
          <a:r>
            <a:rPr lang="en-US" sz="1800" kern="1200" dirty="0"/>
            <a:t> also be </a:t>
          </a:r>
          <a:r>
            <a:rPr lang="en-US" sz="1800" kern="1200" dirty="0">
              <a:latin typeface="Century Gothic" panose="020B0502020202020204"/>
            </a:rPr>
            <a:t>given</a:t>
          </a:r>
          <a:r>
            <a:rPr lang="en-US" sz="1800" kern="1200" dirty="0"/>
            <a:t> your </a:t>
          </a:r>
          <a:r>
            <a:rPr lang="en-US" sz="1800" kern="1200" dirty="0">
              <a:latin typeface="Century Gothic" panose="020B0502020202020204"/>
            </a:rPr>
            <a:t>course registration</a:t>
          </a:r>
          <a:r>
            <a:rPr lang="en-US" sz="1800" kern="1200" dirty="0"/>
            <a:t> sheets.</a:t>
          </a:r>
          <a:r>
            <a:rPr lang="en-US" sz="1800" kern="1200" dirty="0">
              <a:latin typeface="Century Gothic" panose="020B0502020202020204"/>
            </a:rPr>
            <a:t>  </a:t>
          </a:r>
        </a:p>
      </dsp:txBody>
      <dsp:txXfrm>
        <a:off x="831561" y="901378"/>
        <a:ext cx="8791315" cy="719966"/>
      </dsp:txXfrm>
    </dsp:sp>
    <dsp:sp modelId="{2A2A237D-8450-44A6-8A47-673D544A4B68}">
      <dsp:nvSpPr>
        <dsp:cNvPr id="0" name=""/>
        <dsp:cNvSpPr/>
      </dsp:nvSpPr>
      <dsp:spPr>
        <a:xfrm>
          <a:off x="0" y="1801337"/>
          <a:ext cx="9622876" cy="719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BE62D8-834D-4DA8-85BA-59742F65A7A0}">
      <dsp:nvSpPr>
        <dsp:cNvPr id="0" name=""/>
        <dsp:cNvSpPr/>
      </dsp:nvSpPr>
      <dsp:spPr>
        <a:xfrm>
          <a:off x="217789" y="1963329"/>
          <a:ext cx="395981" cy="3959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0CDE9C-3649-47A4-8F5C-6874AF89461D}">
      <dsp:nvSpPr>
        <dsp:cNvPr id="0" name=""/>
        <dsp:cNvSpPr/>
      </dsp:nvSpPr>
      <dsp:spPr>
        <a:xfrm>
          <a:off x="831561" y="1801337"/>
          <a:ext cx="879131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Century Gothic" panose="020B0502020202020204"/>
            </a:rPr>
            <a:t>Once we return from spring break, you will </a:t>
          </a:r>
          <a:r>
            <a:rPr lang="en-US" sz="1800" kern="1200" dirty="0"/>
            <a:t>be</a:t>
          </a:r>
          <a:r>
            <a:rPr lang="en-US" sz="1800" kern="1200" dirty="0">
              <a:latin typeface="Century Gothic" panose="020B0502020202020204"/>
            </a:rPr>
            <a:t> called down</a:t>
          </a:r>
          <a:r>
            <a:rPr lang="en-US" sz="1800" kern="1200" dirty="0"/>
            <a:t> to enter your course requests into your “My Blueprint” account.</a:t>
          </a:r>
        </a:p>
      </dsp:txBody>
      <dsp:txXfrm>
        <a:off x="831561" y="1801337"/>
        <a:ext cx="8791315" cy="719966"/>
      </dsp:txXfrm>
    </dsp:sp>
    <dsp:sp modelId="{4A790391-215D-4057-BE61-244D87311F1D}">
      <dsp:nvSpPr>
        <dsp:cNvPr id="0" name=""/>
        <dsp:cNvSpPr/>
      </dsp:nvSpPr>
      <dsp:spPr>
        <a:xfrm>
          <a:off x="0" y="2701295"/>
          <a:ext cx="9622876" cy="719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14A31-B357-4AF5-BD4C-FAB347586AB3}">
      <dsp:nvSpPr>
        <dsp:cNvPr id="0" name=""/>
        <dsp:cNvSpPr/>
      </dsp:nvSpPr>
      <dsp:spPr>
        <a:xfrm>
          <a:off x="217789" y="2863288"/>
          <a:ext cx="395981" cy="3959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DA4AFE-D912-4940-9575-40D8F0A0A3F4}">
      <dsp:nvSpPr>
        <dsp:cNvPr id="0" name=""/>
        <dsp:cNvSpPr/>
      </dsp:nvSpPr>
      <dsp:spPr>
        <a:xfrm>
          <a:off x="831561" y="2701295"/>
          <a:ext cx="879131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800100">
            <a:lnSpc>
              <a:spcPct val="100000"/>
            </a:lnSpc>
            <a:spcBef>
              <a:spcPct val="0"/>
            </a:spcBef>
            <a:spcAft>
              <a:spcPct val="35000"/>
            </a:spcAft>
            <a:buNone/>
          </a:pPr>
          <a:r>
            <a:rPr lang="en-US" sz="1800" kern="1200" dirty="0"/>
            <a:t>If you have any questions, please book an appointment with one of the guidance counselors before </a:t>
          </a:r>
          <a:r>
            <a:rPr lang="en-US" sz="1800" kern="1200" dirty="0">
              <a:latin typeface="Century Gothic" panose="020B0502020202020204"/>
            </a:rPr>
            <a:t>entering your course selections</a:t>
          </a:r>
          <a:r>
            <a:rPr lang="en-US" sz="1800" kern="1200" dirty="0"/>
            <a:t>.</a:t>
          </a:r>
        </a:p>
      </dsp:txBody>
      <dsp:txXfrm>
        <a:off x="831561" y="2701295"/>
        <a:ext cx="8791315" cy="719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F668B-9789-4CB7-A8A4-EDCD7C4098EC}">
      <dsp:nvSpPr>
        <dsp:cNvPr id="0" name=""/>
        <dsp:cNvSpPr/>
      </dsp:nvSpPr>
      <dsp:spPr>
        <a:xfrm>
          <a:off x="0" y="326739"/>
          <a:ext cx="6494358" cy="94291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b="1" i="0" kern="1200" dirty="0">
              <a:latin typeface="Century Gothic" panose="020B0502020202020204"/>
            </a:rPr>
            <a:t>English</a:t>
          </a:r>
          <a:r>
            <a:rPr lang="en-CA" sz="1700" b="1" i="0" kern="1200" dirty="0"/>
            <a:t> Language Arts: Language and Literacy Forms</a:t>
          </a:r>
          <a:endParaRPr lang="en-US" sz="1700" kern="1200" dirty="0"/>
        </a:p>
      </dsp:txBody>
      <dsp:txXfrm>
        <a:off x="46029" y="372768"/>
        <a:ext cx="6402300" cy="850852"/>
      </dsp:txXfrm>
    </dsp:sp>
    <dsp:sp modelId="{536D9C08-157E-4E6C-A6E4-1883AA9AFDDA}">
      <dsp:nvSpPr>
        <dsp:cNvPr id="0" name=""/>
        <dsp:cNvSpPr/>
      </dsp:nvSpPr>
      <dsp:spPr>
        <a:xfrm>
          <a:off x="0" y="1318609"/>
          <a:ext cx="6494358" cy="942910"/>
        </a:xfrm>
        <a:prstGeom prst="roundRect">
          <a:avLst/>
        </a:prstGeom>
        <a:gradFill rotWithShape="0">
          <a:gsLst>
            <a:gs pos="0">
              <a:schemeClr val="accent2">
                <a:hueOff val="-443578"/>
                <a:satOff val="2739"/>
                <a:lumOff val="-392"/>
                <a:alphaOff val="0"/>
                <a:tint val="98000"/>
                <a:lumMod val="114000"/>
              </a:schemeClr>
            </a:gs>
            <a:gs pos="100000">
              <a:schemeClr val="accent2">
                <a:hueOff val="-443578"/>
                <a:satOff val="2739"/>
                <a:lumOff val="-39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CA" sz="1700" b="0" i="0" kern="1200" dirty="0"/>
            <a:t>This course will explore a variety of literary genres familiarizing students with many approaches used in college and/or university studies.</a:t>
          </a:r>
          <a:r>
            <a:rPr lang="en-CA" sz="1700" b="0" i="0" kern="1200" dirty="0">
              <a:latin typeface="Century Gothic" panose="020B0502020202020204"/>
            </a:rPr>
            <a:t> </a:t>
          </a:r>
          <a:endParaRPr lang="en-US" sz="1700" kern="1200"/>
        </a:p>
      </dsp:txBody>
      <dsp:txXfrm>
        <a:off x="46029" y="1364638"/>
        <a:ext cx="6402300" cy="850852"/>
      </dsp:txXfrm>
    </dsp:sp>
    <dsp:sp modelId="{F3AFB28C-8957-4098-8C08-09065DD5D1B1}">
      <dsp:nvSpPr>
        <dsp:cNvPr id="0" name=""/>
        <dsp:cNvSpPr/>
      </dsp:nvSpPr>
      <dsp:spPr>
        <a:xfrm>
          <a:off x="0" y="2310480"/>
          <a:ext cx="6494358" cy="942910"/>
        </a:xfrm>
        <a:prstGeom prst="roundRect">
          <a:avLst/>
        </a:prstGeom>
        <a:gradFill rotWithShape="0">
          <a:gsLst>
            <a:gs pos="0">
              <a:schemeClr val="accent2">
                <a:hueOff val="-887157"/>
                <a:satOff val="5477"/>
                <a:lumOff val="-784"/>
                <a:alphaOff val="0"/>
                <a:tint val="98000"/>
                <a:lumMod val="114000"/>
              </a:schemeClr>
            </a:gs>
            <a:gs pos="100000">
              <a:schemeClr val="accent2">
                <a:hueOff val="-887157"/>
                <a:satOff val="5477"/>
                <a:lumOff val="-78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CA" sz="1700" b="0" i="0" kern="1200" dirty="0"/>
            <a:t>Students will develop critical thinking skills and fundamentals in academic research and writing with a focus on specific styles such as MLA, APA, Chicago, etc.</a:t>
          </a:r>
          <a:r>
            <a:rPr lang="en-CA" sz="1700" b="0" i="0" kern="1200" dirty="0">
              <a:latin typeface="Century Gothic" panose="020B0502020202020204"/>
            </a:rPr>
            <a:t> </a:t>
          </a:r>
          <a:endParaRPr lang="en-US" sz="1700" kern="1200"/>
        </a:p>
      </dsp:txBody>
      <dsp:txXfrm>
        <a:off x="46029" y="2356509"/>
        <a:ext cx="6402300" cy="850852"/>
      </dsp:txXfrm>
    </dsp:sp>
    <dsp:sp modelId="{2FA609BC-E0F4-4E5A-A845-DA6C879248C3}">
      <dsp:nvSpPr>
        <dsp:cNvPr id="0" name=""/>
        <dsp:cNvSpPr/>
      </dsp:nvSpPr>
      <dsp:spPr>
        <a:xfrm>
          <a:off x="0" y="3302350"/>
          <a:ext cx="6494358" cy="942910"/>
        </a:xfrm>
        <a:prstGeom prst="roundRect">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b="0" i="0" kern="1200" dirty="0"/>
            <a:t>Evaluation of this course will be in the form of a final paper/essay.</a:t>
          </a:r>
          <a:endParaRPr lang="en-US" sz="1700" kern="1200" dirty="0"/>
        </a:p>
      </dsp:txBody>
      <dsp:txXfrm>
        <a:off x="46029" y="3348379"/>
        <a:ext cx="6402300" cy="850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D8018-32DB-44D4-9B31-1AEEB2B11CAB}">
      <dsp:nvSpPr>
        <dsp:cNvPr id="0" name=""/>
        <dsp:cNvSpPr/>
      </dsp:nvSpPr>
      <dsp:spPr>
        <a:xfrm>
          <a:off x="0" y="2232"/>
          <a:ext cx="6494358" cy="0"/>
        </a:xfrm>
        <a:prstGeom prst="lin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1D5407D-1004-4342-A68E-0065A358EB7F}">
      <dsp:nvSpPr>
        <dsp:cNvPr id="0" name=""/>
        <dsp:cNvSpPr/>
      </dsp:nvSpPr>
      <dsp:spPr>
        <a:xfrm>
          <a:off x="0" y="2232"/>
          <a:ext cx="6494358"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dirty="0"/>
            <a:t>Which math should you take?</a:t>
          </a:r>
          <a:r>
            <a:rPr lang="en-US" sz="2100" kern="1200" dirty="0">
              <a:latin typeface="Century Gothic" panose="020B0502020202020204"/>
            </a:rPr>
            <a:t>  </a:t>
          </a:r>
          <a:endParaRPr lang="en-US" sz="2100" kern="1200" dirty="0"/>
        </a:p>
      </dsp:txBody>
      <dsp:txXfrm>
        <a:off x="0" y="2232"/>
        <a:ext cx="6494358" cy="761255"/>
      </dsp:txXfrm>
    </dsp:sp>
    <dsp:sp modelId="{C42A5A31-8156-4B3C-8307-7256F8A93697}">
      <dsp:nvSpPr>
        <dsp:cNvPr id="0" name=""/>
        <dsp:cNvSpPr/>
      </dsp:nvSpPr>
      <dsp:spPr>
        <a:xfrm>
          <a:off x="0" y="763488"/>
          <a:ext cx="6494358" cy="0"/>
        </a:xfrm>
        <a:prstGeom prst="lin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712C525-FC44-4F67-A7AA-878489221189}">
      <dsp:nvSpPr>
        <dsp:cNvPr id="0" name=""/>
        <dsp:cNvSpPr/>
      </dsp:nvSpPr>
      <dsp:spPr>
        <a:xfrm>
          <a:off x="0" y="763488"/>
          <a:ext cx="6494358"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dirty="0"/>
            <a:t>Which math did you take in Grade 11?</a:t>
          </a:r>
          <a:r>
            <a:rPr lang="en-US" sz="2100" kern="1200" dirty="0">
              <a:latin typeface="Century Gothic" panose="020B0502020202020204"/>
            </a:rPr>
            <a:t> </a:t>
          </a:r>
          <a:endParaRPr lang="en-US" sz="2100" kern="1200" dirty="0"/>
        </a:p>
      </dsp:txBody>
      <dsp:txXfrm>
        <a:off x="0" y="763488"/>
        <a:ext cx="6494358" cy="761255"/>
      </dsp:txXfrm>
    </dsp:sp>
    <dsp:sp modelId="{936D01C4-E824-41E0-832B-B4336FD59E18}">
      <dsp:nvSpPr>
        <dsp:cNvPr id="0" name=""/>
        <dsp:cNvSpPr/>
      </dsp:nvSpPr>
      <dsp:spPr>
        <a:xfrm>
          <a:off x="0" y="1524744"/>
          <a:ext cx="6494358" cy="0"/>
        </a:xfrm>
        <a:prstGeom prst="lin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0A35370-50DF-4010-B4D7-A7DAE06D1B34}">
      <dsp:nvSpPr>
        <dsp:cNvPr id="0" name=""/>
        <dsp:cNvSpPr/>
      </dsp:nvSpPr>
      <dsp:spPr>
        <a:xfrm>
          <a:off x="0" y="1524744"/>
          <a:ext cx="6494358"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CA" sz="2100" kern="1200" dirty="0"/>
            <a:t>You can continue with the same math or switch to a different math.</a:t>
          </a:r>
          <a:endParaRPr lang="en-US" sz="2100" kern="1200" dirty="0"/>
        </a:p>
      </dsp:txBody>
      <dsp:txXfrm>
        <a:off x="0" y="1524744"/>
        <a:ext cx="6494358" cy="761255"/>
      </dsp:txXfrm>
    </dsp:sp>
    <dsp:sp modelId="{1828B17B-334A-49B6-ABF8-15B48A307A99}">
      <dsp:nvSpPr>
        <dsp:cNvPr id="0" name=""/>
        <dsp:cNvSpPr/>
      </dsp:nvSpPr>
      <dsp:spPr>
        <a:xfrm>
          <a:off x="0" y="2286000"/>
          <a:ext cx="6494358" cy="0"/>
        </a:xfrm>
        <a:prstGeom prst="lin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A170751-AC6F-4511-BB78-C5DA1A3EB90B}">
      <dsp:nvSpPr>
        <dsp:cNvPr id="0" name=""/>
        <dsp:cNvSpPr/>
      </dsp:nvSpPr>
      <dsp:spPr>
        <a:xfrm>
          <a:off x="0" y="2286000"/>
          <a:ext cx="6494358"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1" kern="1200" dirty="0"/>
            <a:t>Applied Math</a:t>
          </a:r>
          <a:r>
            <a:rPr lang="en-US" sz="2100" b="1" kern="1200" dirty="0">
              <a:latin typeface="Century Gothic" panose="020B0502020202020204"/>
            </a:rPr>
            <a:t> </a:t>
          </a:r>
          <a:endParaRPr lang="en-US" sz="2100" kern="1200" dirty="0"/>
        </a:p>
      </dsp:txBody>
      <dsp:txXfrm>
        <a:off x="0" y="2286000"/>
        <a:ext cx="6494358" cy="761255"/>
      </dsp:txXfrm>
    </dsp:sp>
    <dsp:sp modelId="{F5F7A548-9913-4530-86AA-776437B2C6FF}">
      <dsp:nvSpPr>
        <dsp:cNvPr id="0" name=""/>
        <dsp:cNvSpPr/>
      </dsp:nvSpPr>
      <dsp:spPr>
        <a:xfrm>
          <a:off x="0" y="3047255"/>
          <a:ext cx="6494358" cy="0"/>
        </a:xfrm>
        <a:prstGeom prst="lin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3ED0D17-4371-4E6C-9721-C76FA05BEB21}">
      <dsp:nvSpPr>
        <dsp:cNvPr id="0" name=""/>
        <dsp:cNvSpPr/>
      </dsp:nvSpPr>
      <dsp:spPr>
        <a:xfrm>
          <a:off x="0" y="3047255"/>
          <a:ext cx="6494358"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1" kern="1200" dirty="0"/>
            <a:t>Essential Math</a:t>
          </a:r>
          <a:r>
            <a:rPr lang="en-US" sz="2100" b="1" kern="1200" dirty="0">
              <a:latin typeface="Century Gothic" panose="020B0502020202020204"/>
            </a:rPr>
            <a:t> </a:t>
          </a:r>
          <a:endParaRPr lang="en-US" sz="2100" kern="1200" dirty="0"/>
        </a:p>
      </dsp:txBody>
      <dsp:txXfrm>
        <a:off x="0" y="3047255"/>
        <a:ext cx="6494358" cy="761255"/>
      </dsp:txXfrm>
    </dsp:sp>
    <dsp:sp modelId="{E9F4BF6B-023C-4C44-87BE-F13A7CC0C071}">
      <dsp:nvSpPr>
        <dsp:cNvPr id="0" name=""/>
        <dsp:cNvSpPr/>
      </dsp:nvSpPr>
      <dsp:spPr>
        <a:xfrm>
          <a:off x="0" y="3808511"/>
          <a:ext cx="6494358" cy="0"/>
        </a:xfrm>
        <a:prstGeom prst="lin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CFB7CED-2008-4D4E-9A62-732DB4969DD4}">
      <dsp:nvSpPr>
        <dsp:cNvPr id="0" name=""/>
        <dsp:cNvSpPr/>
      </dsp:nvSpPr>
      <dsp:spPr>
        <a:xfrm>
          <a:off x="0" y="3808511"/>
          <a:ext cx="6494358"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1" kern="1200" dirty="0"/>
            <a:t>Pre-Calculus Math</a:t>
          </a:r>
          <a:r>
            <a:rPr lang="en-US" sz="2100" b="1" kern="1200" dirty="0">
              <a:latin typeface="Century Gothic" panose="020B0502020202020204"/>
            </a:rPr>
            <a:t> </a:t>
          </a:r>
          <a:endParaRPr lang="en-US" sz="2100" kern="1200" dirty="0"/>
        </a:p>
      </dsp:txBody>
      <dsp:txXfrm>
        <a:off x="0" y="3808511"/>
        <a:ext cx="6494358" cy="7612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45AA0-D3F7-4669-929D-5E257B65D4DC}">
      <dsp:nvSpPr>
        <dsp:cNvPr id="0" name=""/>
        <dsp:cNvSpPr/>
      </dsp:nvSpPr>
      <dsp:spPr>
        <a:xfrm>
          <a:off x="1147" y="536588"/>
          <a:ext cx="4028403" cy="25580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AE9B4-9ED4-4A5E-AB4A-C6B81C708875}">
      <dsp:nvSpPr>
        <dsp:cNvPr id="0" name=""/>
        <dsp:cNvSpPr/>
      </dsp:nvSpPr>
      <dsp:spPr>
        <a:xfrm>
          <a:off x="448748" y="961809"/>
          <a:ext cx="4028403" cy="255803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This is a course for students interested in post-secondary programs that do not require a study of theoretical mathematics such as Calculus or Linear </a:t>
          </a:r>
          <a:r>
            <a:rPr lang="en-US" sz="1300" kern="1200" dirty="0" err="1"/>
            <a:t>Algebra,but</a:t>
          </a:r>
          <a:r>
            <a:rPr lang="en-US" sz="1300" kern="1200" dirty="0"/>
            <a:t> may involve further study in applied mathematics courses such as Statistics. Students learn to use mathematics to solve problems related to real life situations, often using technology such as graphing calculators. It is recommended that students earn a credit in this course or in Grade 11 Pre-Calculus Mathematics to continue in Grade 12 Applied Mathematics</a:t>
          </a:r>
        </a:p>
      </dsp:txBody>
      <dsp:txXfrm>
        <a:off x="523670" y="1036731"/>
        <a:ext cx="3878559" cy="2408192"/>
      </dsp:txXfrm>
    </dsp:sp>
    <dsp:sp modelId="{E74A1747-7DA0-4459-A360-6593229BC8C9}">
      <dsp:nvSpPr>
        <dsp:cNvPr id="0" name=""/>
        <dsp:cNvSpPr/>
      </dsp:nvSpPr>
      <dsp:spPr>
        <a:xfrm>
          <a:off x="4924751" y="536588"/>
          <a:ext cx="4028403" cy="25580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56E5B8-B5D4-4CA2-9155-D264E5EB804B}">
      <dsp:nvSpPr>
        <dsp:cNvPr id="0" name=""/>
        <dsp:cNvSpPr/>
      </dsp:nvSpPr>
      <dsp:spPr>
        <a:xfrm>
          <a:off x="5372352" y="961809"/>
          <a:ext cx="4028403" cy="255803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The topics studied in Grade 11 Applied Mathematics are:  Analyzing Puzzles and Games, Quadratic Functions, Scale, Trigonometry, Inductive and Deductive Reasoning, Statistics and Mathematics Research Project.</a:t>
          </a:r>
        </a:p>
      </dsp:txBody>
      <dsp:txXfrm>
        <a:off x="5447274" y="1036731"/>
        <a:ext cx="3878559" cy="2408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D9B59-48A2-4799-91B2-EEE58607BF3E}">
      <dsp:nvSpPr>
        <dsp:cNvPr id="0" name=""/>
        <dsp:cNvSpPr/>
      </dsp:nvSpPr>
      <dsp:spPr>
        <a:xfrm>
          <a:off x="0" y="2232"/>
          <a:ext cx="6494358"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21F7FE0-6C7C-41C2-85AE-9133AFC62A0B}">
      <dsp:nvSpPr>
        <dsp:cNvPr id="0" name=""/>
        <dsp:cNvSpPr/>
      </dsp:nvSpPr>
      <dsp:spPr>
        <a:xfrm>
          <a:off x="0" y="2232"/>
          <a:ext cx="6494358"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The Essential Mathematics course is for students who are interested in post-secondary studies that do not require advanced mathematics (areas such as fine arts, geography,  nursing, social work and others)</a:t>
          </a:r>
        </a:p>
      </dsp:txBody>
      <dsp:txXfrm>
        <a:off x="0" y="2232"/>
        <a:ext cx="6494358" cy="1522511"/>
      </dsp:txXfrm>
    </dsp:sp>
    <dsp:sp modelId="{D180E768-6498-46C9-BD04-6D413DB9E2F9}">
      <dsp:nvSpPr>
        <dsp:cNvPr id="0" name=""/>
        <dsp:cNvSpPr/>
      </dsp:nvSpPr>
      <dsp:spPr>
        <a:xfrm>
          <a:off x="0" y="1524744"/>
          <a:ext cx="6494358" cy="0"/>
        </a:xfrm>
        <a:prstGeom prst="line">
          <a:avLst/>
        </a:prstGeom>
        <a:gradFill rotWithShape="0">
          <a:gsLst>
            <a:gs pos="0">
              <a:schemeClr val="accent2">
                <a:hueOff val="-665368"/>
                <a:satOff val="4108"/>
                <a:lumOff val="-588"/>
                <a:alphaOff val="0"/>
                <a:tint val="98000"/>
                <a:lumMod val="114000"/>
              </a:schemeClr>
            </a:gs>
            <a:gs pos="100000">
              <a:schemeClr val="accent2">
                <a:hueOff val="-665368"/>
                <a:satOff val="4108"/>
                <a:lumOff val="-588"/>
                <a:alphaOff val="0"/>
                <a:shade val="90000"/>
                <a:lumMod val="84000"/>
              </a:schemeClr>
            </a:gs>
          </a:gsLst>
          <a:lin ang="5400000" scaled="0"/>
        </a:gradFill>
        <a:ln w="9525" cap="rnd" cmpd="sng" algn="ctr">
          <a:solidFill>
            <a:schemeClr val="accent2">
              <a:hueOff val="-665368"/>
              <a:satOff val="4108"/>
              <a:lumOff val="-588"/>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722EA95-707E-4557-869F-3B550272FA71}">
      <dsp:nvSpPr>
        <dsp:cNvPr id="0" name=""/>
        <dsp:cNvSpPr/>
      </dsp:nvSpPr>
      <dsp:spPr>
        <a:xfrm>
          <a:off x="0" y="1524744"/>
          <a:ext cx="6494358"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It is also for students wanting to learn mathematics for their personal and work-related use after high school, and for some of the trade apprenticeship programs.</a:t>
          </a:r>
        </a:p>
      </dsp:txBody>
      <dsp:txXfrm>
        <a:off x="0" y="1524744"/>
        <a:ext cx="6494358" cy="1522511"/>
      </dsp:txXfrm>
    </dsp:sp>
    <dsp:sp modelId="{446E165C-0AD3-480D-A6A4-3575577B0A21}">
      <dsp:nvSpPr>
        <dsp:cNvPr id="0" name=""/>
        <dsp:cNvSpPr/>
      </dsp:nvSpPr>
      <dsp:spPr>
        <a:xfrm>
          <a:off x="0" y="3047255"/>
          <a:ext cx="6494358" cy="0"/>
        </a:xfrm>
        <a:prstGeom prst="line">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w="9525" cap="rnd" cmpd="sng" algn="ctr">
          <a:solidFill>
            <a:schemeClr val="accent2">
              <a:hueOff val="-1330735"/>
              <a:satOff val="8216"/>
              <a:lumOff val="-1176"/>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C92B17F-86E8-4408-A64D-40D60B859D62}">
      <dsp:nvSpPr>
        <dsp:cNvPr id="0" name=""/>
        <dsp:cNvSpPr/>
      </dsp:nvSpPr>
      <dsp:spPr>
        <a:xfrm>
          <a:off x="0" y="3047255"/>
          <a:ext cx="6494358"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The topics studied in this course are:  Analysis of Games and Numbers, Interest and Credit, 3-D Geometry, Statistics, Managing Money, Relations and Patterns, Trigonometry and Design Modeling.</a:t>
          </a:r>
        </a:p>
      </dsp:txBody>
      <dsp:txXfrm>
        <a:off x="0" y="3047255"/>
        <a:ext cx="6494358" cy="15225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491BB-2BDB-42E2-9AA3-3A83821F42C5}">
      <dsp:nvSpPr>
        <dsp:cNvPr id="0" name=""/>
        <dsp:cNvSpPr/>
      </dsp:nvSpPr>
      <dsp:spPr>
        <a:xfrm>
          <a:off x="85097" y="605"/>
          <a:ext cx="4595286" cy="291800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F495CE-F91E-4236-A783-CDEBDD5C8155}">
      <dsp:nvSpPr>
        <dsp:cNvPr id="0" name=""/>
        <dsp:cNvSpPr/>
      </dsp:nvSpPr>
      <dsp:spPr>
        <a:xfrm>
          <a:off x="595685" y="485663"/>
          <a:ext cx="4595286" cy="2918007"/>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This course is for students who are interested in post-secondary programs that may require further study in theoretical mathematics such as Calculus or Linear Algebra. Students learn to use algebra to solve problems that may or may not be related to real life situations.</a:t>
          </a:r>
        </a:p>
      </dsp:txBody>
      <dsp:txXfrm>
        <a:off x="681151" y="571129"/>
        <a:ext cx="4424354" cy="2747075"/>
      </dsp:txXfrm>
    </dsp:sp>
    <dsp:sp modelId="{BDE85DC9-6B1F-4015-A4EA-366E6F8BBF55}">
      <dsp:nvSpPr>
        <dsp:cNvPr id="0" name=""/>
        <dsp:cNvSpPr/>
      </dsp:nvSpPr>
      <dsp:spPr>
        <a:xfrm>
          <a:off x="5701559" y="605"/>
          <a:ext cx="4595286" cy="291800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FB538-02B6-4860-A3F8-EDC9F2569677}">
      <dsp:nvSpPr>
        <dsp:cNvPr id="0" name=""/>
        <dsp:cNvSpPr/>
      </dsp:nvSpPr>
      <dsp:spPr>
        <a:xfrm>
          <a:off x="6212147" y="485663"/>
          <a:ext cx="4595286" cy="2918007"/>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topics studied in this course are:  Trigonometry and the Unit Circle, Trigonometric Equations and Identities, Function Transformations, Operations, Compositions, and Inverses, Exponential and Logarithmic Functions, Polynomial Functions, Radical Functions, Rational Functions, Permutations, Combinations and the Binomial Theorem</a:t>
          </a:r>
        </a:p>
      </dsp:txBody>
      <dsp:txXfrm>
        <a:off x="6297613" y="571129"/>
        <a:ext cx="4424354" cy="27470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256BD-3885-4E75-AEE1-0EB4E26B477C}">
      <dsp:nvSpPr>
        <dsp:cNvPr id="0" name=""/>
        <dsp:cNvSpPr/>
      </dsp:nvSpPr>
      <dsp:spPr>
        <a:xfrm>
          <a:off x="170084" y="1528361"/>
          <a:ext cx="1139038" cy="113903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102BC0-01D7-43C3-80DB-E9839808BFF9}">
      <dsp:nvSpPr>
        <dsp:cNvPr id="0" name=""/>
        <dsp:cNvSpPr/>
      </dsp:nvSpPr>
      <dsp:spPr>
        <a:xfrm>
          <a:off x="409282" y="1767559"/>
          <a:ext cx="660642" cy="6606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0DDFFF-B7DB-4C0D-BA64-4CDCDB88F7AD}">
      <dsp:nvSpPr>
        <dsp:cNvPr id="0" name=""/>
        <dsp:cNvSpPr/>
      </dsp:nvSpPr>
      <dsp:spPr>
        <a:xfrm>
          <a:off x="1553202" y="1528361"/>
          <a:ext cx="2684875" cy="1139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It is possible that a students may take their Grade 11 math in the first semester and not take their Grade 12 math until the following year second semester, this puts a student at a disadvantage – a full year with no math instruction.</a:t>
          </a:r>
        </a:p>
      </dsp:txBody>
      <dsp:txXfrm>
        <a:off x="1553202" y="1528361"/>
        <a:ext cx="2684875" cy="1139038"/>
      </dsp:txXfrm>
    </dsp:sp>
    <dsp:sp modelId="{9D5EC9DF-2AF0-47FB-B8DA-ECE1C9AB19D4}">
      <dsp:nvSpPr>
        <dsp:cNvPr id="0" name=""/>
        <dsp:cNvSpPr/>
      </dsp:nvSpPr>
      <dsp:spPr>
        <a:xfrm>
          <a:off x="4705897" y="1528361"/>
          <a:ext cx="1139038" cy="113903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B2260-A96C-4733-B668-3057247E1758}">
      <dsp:nvSpPr>
        <dsp:cNvPr id="0" name=""/>
        <dsp:cNvSpPr/>
      </dsp:nvSpPr>
      <dsp:spPr>
        <a:xfrm>
          <a:off x="4945095" y="1767559"/>
          <a:ext cx="660642" cy="6606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1038B4-B934-416D-9E8E-530AC51A16C8}">
      <dsp:nvSpPr>
        <dsp:cNvPr id="0" name=""/>
        <dsp:cNvSpPr/>
      </dsp:nvSpPr>
      <dsp:spPr>
        <a:xfrm>
          <a:off x="6089014" y="1528361"/>
          <a:ext cx="2684875" cy="1139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We would like to recommend that students consider taking a second math course as an elective to round out their math instruction.  For example;</a:t>
          </a:r>
        </a:p>
      </dsp:txBody>
      <dsp:txXfrm>
        <a:off x="6089014" y="1528361"/>
        <a:ext cx="2684875" cy="11390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3/27/2026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3/27/2026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85147-19A6-4970-A04E-ED9B1D83C0F1}"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311583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42427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BFD46-0FD3-4428-ADEC-1DFD6489930D}"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8239139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5979978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4" name="Text Placeholder 3"/>
          <p:cNvSpPr>
            <a:spLocks noGrp="1"/>
          </p:cNvSpPr>
          <p:nvPr>
            <p:ph type="body" sz="half" idx="13"/>
          </p:nvPr>
        </p:nvSpPr>
        <p:spPr>
          <a:xfrm>
            <a:off x="1929898" y="3771174"/>
            <a:ext cx="7277753"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
        <p:nvSpPr>
          <p:cNvPr id="9" name="TextBox 8"/>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196" dirty="0"/>
              <a:t>“</a:t>
            </a:r>
          </a:p>
        </p:txBody>
      </p:sp>
      <p:sp>
        <p:nvSpPr>
          <p:cNvPr id="13" name="TextBox 12"/>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383200544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5215170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84403642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26531958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987518-40ED-4895-8580-DE2A722FC423}"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4821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D9F34-BDBC-4273-B9BC-22458F940BE7}"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32425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85147-19A6-4970-A04E-ED9B1D83C0F1}"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311583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accent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E3C847-D284-421D-B330-2D43513B0F9C}"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grpSp>
        <p:nvGrpSpPr>
          <p:cNvPr id="7" name="Group 6">
            <a:extLst>
              <a:ext uri="{FF2B5EF4-FFF2-40B4-BE49-F238E27FC236}">
                <a16:creationId xmlns:a16="http://schemas.microsoft.com/office/drawing/2014/main" id="{34900B60-84E9-4ED0-A8F4-4CCDE109E2CB}"/>
              </a:ext>
            </a:extLst>
          </p:cNvPr>
          <p:cNvGrpSpPr/>
          <p:nvPr userDrawn="1"/>
        </p:nvGrpSpPr>
        <p:grpSpPr>
          <a:xfrm>
            <a:off x="0" y="0"/>
            <a:ext cx="12190572" cy="6858000"/>
            <a:chOff x="0" y="0"/>
            <a:chExt cx="12190572" cy="6858000"/>
          </a:xfrm>
        </p:grpSpPr>
        <p:sp>
          <p:nvSpPr>
            <p:cNvPr id="8" name="Rectangle 7">
              <a:extLst>
                <a:ext uri="{FF2B5EF4-FFF2-40B4-BE49-F238E27FC236}">
                  <a16:creationId xmlns:a16="http://schemas.microsoft.com/office/drawing/2014/main" id="{22D465CB-76C2-4D90-8D79-C4E6AF332F8D}"/>
                </a:ext>
              </a:extLst>
            </p:cNvPr>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9" name="Group 8">
              <a:extLst>
                <a:ext uri="{FF2B5EF4-FFF2-40B4-BE49-F238E27FC236}">
                  <a16:creationId xmlns:a16="http://schemas.microsoft.com/office/drawing/2014/main" id="{438FCD15-EACA-484D-BCC5-40734DB82867}"/>
                </a:ext>
              </a:extLst>
            </p:cNvPr>
            <p:cNvGrpSpPr/>
            <p:nvPr/>
          </p:nvGrpSpPr>
          <p:grpSpPr>
            <a:xfrm>
              <a:off x="0" y="0"/>
              <a:ext cx="4726044" cy="6858000"/>
              <a:chOff x="0" y="0"/>
              <a:chExt cx="4726044" cy="6858000"/>
            </a:xfrm>
          </p:grpSpPr>
          <p:pic>
            <p:nvPicPr>
              <p:cNvPr id="10" name="Picture 9">
                <a:extLst>
                  <a:ext uri="{FF2B5EF4-FFF2-40B4-BE49-F238E27FC236}">
                    <a16:creationId xmlns:a16="http://schemas.microsoft.com/office/drawing/2014/main" id="{59E8A517-092D-4E2C-9C89-9119DDDE0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1" name="Rectangle 10">
                <a:extLst>
                  <a:ext uri="{FF2B5EF4-FFF2-40B4-BE49-F238E27FC236}">
                    <a16:creationId xmlns:a16="http://schemas.microsoft.com/office/drawing/2014/main" id="{5F6CD741-5073-44DD-A1BC-CDA8E142F95D}"/>
                  </a:ext>
                </a:extLst>
              </p:cNvPr>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4614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85147-19A6-4970-A04E-ED9B1D83C0F1}"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40815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1008-E89D-49CD-9BF4-E6F3FE09F7AC}"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21508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9E199F-4583-41EB-929F-5865E95EECAA}"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07999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E652EB-356C-4482-B27C-7C8E08F5D88F}" type="datetime1">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7200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1B0895E-43C3-4560-B59A-90049317E860}" type="datetime1">
              <a:rPr lang="en-US" smtClean="0"/>
              <a:t>3/27/2026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63827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7778C32-B81D-4A68-A851-5185C690F024}" type="datetime1">
              <a:rPr lang="en-US" smtClean="0"/>
              <a:t>3/27/2026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3617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3"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4"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1765D79-EF31-4E8F-A1BE-AF31805C2859}" type="datetime1">
              <a:rPr lang="en-US" smtClean="0"/>
              <a:t>3/27/2026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48578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21" Type="http://schemas.openxmlformats.org/officeDocument/2006/relationships/image" Target="../media/image4.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2"/>
            <a:ext cx="12188825" cy="6867027"/>
            <a:chOff x="0" y="-2373"/>
            <a:chExt cx="12192000" cy="6867027"/>
          </a:xfrm>
        </p:grpSpPr>
        <p:sp>
          <p:nvSpPr>
            <p:cNvPr id="26" name="Rectangle 25"/>
            <p:cNvSpPr/>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653" y="973668"/>
            <a:ext cx="8759131"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654" y="2603500"/>
            <a:ext cx="8759130"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48165" y="6394062"/>
            <a:ext cx="990341" cy="304799"/>
          </a:xfrm>
          <a:prstGeom prst="rect">
            <a:avLst/>
          </a:prstGeom>
        </p:spPr>
        <p:txBody>
          <a:bodyPr vert="horz" lIns="91440" tIns="45720" rIns="91440" bIns="45720" rtlCol="0" anchor="t"/>
          <a:lstStyle>
            <a:lvl1pPr algn="r">
              <a:defRPr sz="1000" b="1" i="0">
                <a:solidFill>
                  <a:schemeClr val="accent1"/>
                </a:solidFill>
              </a:defRPr>
            </a:lvl1pPr>
          </a:lstStyle>
          <a:p>
            <a:fld id="{72EBFD46-0FD3-4428-ADEC-1DFD6489930D}" type="datetime1">
              <a:rPr lang="en-US" smtClean="0"/>
              <a:t>3/27/2026</a:t>
            </a:fld>
            <a:endParaRPr lang="en-US"/>
          </a:p>
        </p:txBody>
      </p:sp>
      <p:sp>
        <p:nvSpPr>
          <p:cNvPr id="5" name="Footer Placeholder 4"/>
          <p:cNvSpPr>
            <a:spLocks noGrp="1"/>
          </p:cNvSpPr>
          <p:nvPr>
            <p:ph type="ftr" sz="quarter" idx="3"/>
          </p:nvPr>
        </p:nvSpPr>
        <p:spPr>
          <a:xfrm>
            <a:off x="528221" y="6391839"/>
            <a:ext cx="3858790"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a:xfrm>
            <a:off x="10349844" y="295730"/>
            <a:ext cx="837981" cy="767687"/>
          </a:xfrm>
          <a:prstGeom prst="rect">
            <a:avLst/>
          </a:prstGeom>
        </p:spPr>
        <p:txBody>
          <a:bodyPr vert="horz" lIns="91440" tIns="45720" rIns="91440" bIns="45720" rtlCol="0" anchor="b"/>
          <a:lstStyle>
            <a:lvl1pPr algn="ctr">
              <a:defRPr sz="2799" b="0" i="0">
                <a:solidFill>
                  <a:schemeClr val="bg1"/>
                </a:solidFill>
                <a:latin typeface="+mn-lt"/>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711034660"/>
      </p:ext>
    </p:extLst>
  </p:cSld>
  <p:clrMap bg1="lt1" tx1="dk1" bg2="lt2" tx2="dk2" accent1="accent1" accent2="accent2" accent3="accent3" accent4="accent4" accent5="accent5" accent6="accent6" hlink="hlink" folHlink="folHlink"/>
  <p:sldLayoutIdLst>
    <p:sldLayoutId id="214748385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063" rtl="0" eaLnBrk="1" latinLnBrk="0" hangingPunct="1">
        <a:spcBef>
          <a:spcPct val="0"/>
        </a:spcBef>
        <a:buNone/>
        <a:defRPr sz="3599"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6770"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EBFD46-0FD3-4428-ADEC-1DFD6489930D}" type="datetime1">
              <a:rPr lang="en-US" smtClean="0"/>
              <a:t>3/27/2026</a:t>
            </a:fld>
            <a:endParaRPr lang="en-US"/>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265847717"/>
      </p:ext>
    </p:extLst>
  </p:cSld>
  <p:clrMap bg1="dk1" tx1="lt1" bg2="dk2" tx2="lt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2"/>
            <a:ext cx="12188825" cy="6867027"/>
            <a:chOff x="0" y="-2373"/>
            <a:chExt cx="12192000" cy="6867027"/>
          </a:xfrm>
        </p:grpSpPr>
        <p:sp>
          <p:nvSpPr>
            <p:cNvPr id="26" name="Rectangle 25"/>
            <p:cNvSpPr/>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653" y="973668"/>
            <a:ext cx="8759131"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654" y="2603500"/>
            <a:ext cx="8759130"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48165" y="6394062"/>
            <a:ext cx="990341" cy="304799"/>
          </a:xfrm>
          <a:prstGeom prst="rect">
            <a:avLst/>
          </a:prstGeom>
        </p:spPr>
        <p:txBody>
          <a:bodyPr vert="horz" lIns="91440" tIns="45720" rIns="91440" bIns="45720" rtlCol="0" anchor="t"/>
          <a:lstStyle>
            <a:lvl1pPr algn="r">
              <a:defRPr sz="1000" b="1" i="0">
                <a:solidFill>
                  <a:schemeClr val="accent1"/>
                </a:solidFill>
              </a:defRPr>
            </a:lvl1pPr>
          </a:lstStyle>
          <a:p>
            <a:fld id="{72EBFD46-0FD3-4428-ADEC-1DFD6489930D}" type="datetime1">
              <a:rPr lang="en-US" smtClean="0"/>
              <a:t>3/27/2026</a:t>
            </a:fld>
            <a:endParaRPr lang="en-US"/>
          </a:p>
        </p:txBody>
      </p:sp>
      <p:sp>
        <p:nvSpPr>
          <p:cNvPr id="5" name="Footer Placeholder 4"/>
          <p:cNvSpPr>
            <a:spLocks noGrp="1"/>
          </p:cNvSpPr>
          <p:nvPr>
            <p:ph type="ftr" sz="quarter" idx="3"/>
          </p:nvPr>
        </p:nvSpPr>
        <p:spPr>
          <a:xfrm>
            <a:off x="528221" y="6391839"/>
            <a:ext cx="3858790"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a:xfrm>
            <a:off x="10349844" y="295730"/>
            <a:ext cx="837981" cy="767687"/>
          </a:xfrm>
          <a:prstGeom prst="rect">
            <a:avLst/>
          </a:prstGeom>
        </p:spPr>
        <p:txBody>
          <a:bodyPr vert="horz" lIns="91440" tIns="45720" rIns="91440" bIns="45720" rtlCol="0" anchor="b"/>
          <a:lstStyle>
            <a:lvl1pPr algn="ctr">
              <a:defRPr sz="2799" b="0" i="0">
                <a:solidFill>
                  <a:schemeClr val="bg1"/>
                </a:solidFill>
                <a:latin typeface="+mn-lt"/>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711034660"/>
      </p:ext>
    </p:extLst>
  </p:cSld>
  <p:clrMap bg1="lt1" tx1="dk1" bg2="lt2" tx2="dk2" accent1="accent1" accent2="accent2" accent3="accent3" accent4="accent4" accent5="accent5" accent6="accent6" hlink="hlink" folHlink="folHlink"/>
  <p:sldLayoutIdLst>
    <p:sldLayoutId id="214748406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063" rtl="0" eaLnBrk="1" latinLnBrk="0" hangingPunct="1">
        <a:spcBef>
          <a:spcPct val="0"/>
        </a:spcBef>
        <a:buNone/>
        <a:defRPr sz="3599"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88520"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88825"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6"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3753695"/>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ctrTitle"/>
          </p:nvPr>
        </p:nvSpPr>
        <p:spPr>
          <a:xfrm>
            <a:off x="965253" y="623571"/>
            <a:ext cx="10258318" cy="3523885"/>
          </a:xfrm>
        </p:spPr>
        <p:txBody>
          <a:bodyPr>
            <a:normAutofit/>
          </a:bodyPr>
          <a:lstStyle/>
          <a:p>
            <a:pPr algn="ctr">
              <a:lnSpc>
                <a:spcPct val="90000"/>
              </a:lnSpc>
            </a:pPr>
            <a:r>
              <a:rPr lang="en-US" sz="7900"/>
              <a:t>Swan  Valley Regional Secondary School</a:t>
            </a:r>
          </a:p>
        </p:txBody>
      </p:sp>
      <p:sp>
        <p:nvSpPr>
          <p:cNvPr id="3" name="Subtitle 2"/>
          <p:cNvSpPr>
            <a:spLocks noGrp="1"/>
          </p:cNvSpPr>
          <p:nvPr>
            <p:ph type="subTitle" idx="1"/>
          </p:nvPr>
        </p:nvSpPr>
        <p:spPr>
          <a:xfrm>
            <a:off x="965253" y="4777380"/>
            <a:ext cx="10258318" cy="1209763"/>
          </a:xfrm>
        </p:spPr>
        <p:txBody>
          <a:bodyPr>
            <a:normAutofit/>
          </a:bodyPr>
          <a:lstStyle/>
          <a:p>
            <a:pPr algn="ctr"/>
            <a:r>
              <a:rPr lang="en-US" sz="2400" b="1" i="1" dirty="0">
                <a:solidFill>
                  <a:schemeClr val="bg2"/>
                </a:solidFill>
              </a:rPr>
              <a:t>Grade 12 Course Registration</a:t>
            </a:r>
          </a:p>
          <a:p>
            <a:pPr algn="ctr"/>
            <a:endParaRPr lang="en-US" sz="2400" dirty="0">
              <a:solidFill>
                <a:schemeClr val="bg2"/>
              </a:solidFill>
            </a:endParaRP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3687" y="1447800"/>
            <a:ext cx="3107816" cy="4572000"/>
          </a:xfrm>
        </p:spPr>
        <p:txBody>
          <a:bodyPr anchor="ctr">
            <a:normAutofit/>
          </a:bodyPr>
          <a:lstStyle/>
          <a:p>
            <a:r>
              <a:rPr lang="en-US" sz="3600">
                <a:solidFill>
                  <a:srgbClr val="EBEBEB"/>
                </a:solidFill>
              </a:rPr>
              <a:t>Essential Math</a:t>
            </a:r>
          </a:p>
        </p:txBody>
      </p:sp>
      <p:sp>
        <p:nvSpPr>
          <p:cNvPr id="24" name="Freeform: Shape 23">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0226" y="0"/>
            <a:ext cx="8028599"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 name="Rectangle 27">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7" name="Content Placeholder 1">
            <a:extLst>
              <a:ext uri="{FF2B5EF4-FFF2-40B4-BE49-F238E27FC236}">
                <a16:creationId xmlns:a16="http://schemas.microsoft.com/office/drawing/2014/main" id="{927F4CF0-CBB8-5FC8-4991-4ADDB173DBCF}"/>
              </a:ext>
            </a:extLst>
          </p:cNvPr>
          <p:cNvGraphicFramePr>
            <a:graphicFrameLocks noGrp="1"/>
          </p:cNvGraphicFramePr>
          <p:nvPr>
            <p:ph idx="1"/>
            <p:extLst>
              <p:ext uri="{D42A27DB-BD31-4B8C-83A1-F6EECF244321}">
                <p14:modId xmlns:p14="http://schemas.microsoft.com/office/powerpoint/2010/main" val="379642131"/>
              </p:ext>
            </p:extLst>
          </p:nvPr>
        </p:nvGraphicFramePr>
        <p:xfrm>
          <a:off x="5046935" y="1447800"/>
          <a:ext cx="649435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95653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648761" y="629267"/>
            <a:ext cx="9249744" cy="1016654"/>
          </a:xfrm>
        </p:spPr>
        <p:txBody>
          <a:bodyPr>
            <a:normAutofit/>
          </a:bodyPr>
          <a:lstStyle/>
          <a:p>
            <a:r>
              <a:rPr lang="en-US">
                <a:solidFill>
                  <a:srgbClr val="EBEBEB"/>
                </a:solidFill>
              </a:rPr>
              <a:t>Pre-Calculus Math</a:t>
            </a:r>
          </a:p>
        </p:txBody>
      </p:sp>
      <p:sp>
        <p:nvSpPr>
          <p:cNvPr id="14" name="Rectangle 13">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1"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1">
            <a:extLst>
              <a:ext uri="{FF2B5EF4-FFF2-40B4-BE49-F238E27FC236}">
                <a16:creationId xmlns:a16="http://schemas.microsoft.com/office/drawing/2014/main" id="{6F79D081-7F2E-44AF-94EF-76B7D057A86B}"/>
              </a:ext>
            </a:extLst>
          </p:cNvPr>
          <p:cNvGraphicFramePr>
            <a:graphicFrameLocks noGrp="1"/>
          </p:cNvGraphicFramePr>
          <p:nvPr>
            <p:ph idx="1"/>
            <p:extLst>
              <p:ext uri="{D42A27DB-BD31-4B8C-83A1-F6EECF244321}">
                <p14:modId xmlns:p14="http://schemas.microsoft.com/office/powerpoint/2010/main" val="1528732936"/>
              </p:ext>
            </p:extLst>
          </p:nvPr>
        </p:nvGraphicFramePr>
        <p:xfrm>
          <a:off x="648761" y="2810256"/>
          <a:ext cx="10892532"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346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8"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0"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Title 2"/>
          <p:cNvSpPr>
            <a:spLocks noGrp="1"/>
          </p:cNvSpPr>
          <p:nvPr>
            <p:ph type="title"/>
          </p:nvPr>
        </p:nvSpPr>
        <p:spPr>
          <a:xfrm>
            <a:off x="1103024" y="452718"/>
            <a:ext cx="8945192" cy="1400530"/>
          </a:xfrm>
        </p:spPr>
        <p:txBody>
          <a:bodyPr anchor="ctr">
            <a:normAutofit/>
          </a:bodyPr>
          <a:lstStyle/>
          <a:p>
            <a:r>
              <a:rPr lang="en-US">
                <a:solidFill>
                  <a:srgbClr val="FFFFFF"/>
                </a:solidFill>
              </a:rPr>
              <a:t>Additional Math Courses for grade 12 students</a:t>
            </a:r>
          </a:p>
        </p:txBody>
      </p:sp>
      <p:sp>
        <p:nvSpPr>
          <p:cNvPr id="2" name="Content Placeholder 1"/>
          <p:cNvSpPr>
            <a:spLocks noGrp="1"/>
          </p:cNvSpPr>
          <p:nvPr>
            <p:ph idx="1"/>
          </p:nvPr>
        </p:nvSpPr>
        <p:spPr>
          <a:xfrm>
            <a:off x="1103024" y="2763520"/>
            <a:ext cx="8944211" cy="3484879"/>
          </a:xfrm>
        </p:spPr>
        <p:txBody>
          <a:bodyPr>
            <a:normAutofit/>
          </a:bodyPr>
          <a:lstStyle/>
          <a:p>
            <a:pPr marL="0" indent="0">
              <a:lnSpc>
                <a:spcPct val="90000"/>
              </a:lnSpc>
              <a:buNone/>
            </a:pPr>
            <a:r>
              <a:rPr lang="en-US" sz="1700" b="1"/>
              <a:t>Intro. to Calculus</a:t>
            </a:r>
          </a:p>
          <a:p>
            <a:pPr marL="0" indent="0">
              <a:lnSpc>
                <a:spcPct val="90000"/>
              </a:lnSpc>
              <a:buNone/>
            </a:pPr>
            <a:r>
              <a:rPr lang="en-US" sz="1700"/>
              <a:t>Calculus 45S is offered as an optional 1/2 credit course to motivated students who wish to have an introduction to areas of mathematics which will be studied in depth in post-secondary programs. The calculus program is divided into 4 units: limits, derivatives of functions, applications of derivatives, and integration</a:t>
            </a:r>
          </a:p>
          <a:p>
            <a:pPr marL="0" indent="0">
              <a:lnSpc>
                <a:spcPct val="90000"/>
              </a:lnSpc>
              <a:buNone/>
            </a:pPr>
            <a:r>
              <a:rPr lang="en-US" sz="1700" b="1"/>
              <a:t>Advanced Mathematics</a:t>
            </a:r>
          </a:p>
          <a:p>
            <a:pPr marL="0" indent="0">
              <a:lnSpc>
                <a:spcPct val="90000"/>
              </a:lnSpc>
              <a:buNone/>
            </a:pPr>
            <a:r>
              <a:rPr lang="en-US" sz="1700"/>
              <a:t>This course is also offered as an optional ½ credit course, it introduces topics which will appear in a wide range of mathematical fields.  Topics will include Matrices, Polar Coordinates, Complex Numbers, Statistics and limits as well as calculus topics of differentiation and integration.  The purpose of this course is to assist those students who will be required to take Statistics at the university level.</a:t>
            </a:r>
          </a:p>
          <a:p>
            <a:pPr>
              <a:lnSpc>
                <a:spcPct val="90000"/>
              </a:lnSpc>
            </a:pPr>
            <a:endParaRPr lang="en-US" sz="1700"/>
          </a:p>
        </p:txBody>
      </p:sp>
    </p:spTree>
    <p:extLst>
      <p:ext uri="{BB962C8B-B14F-4D97-AF65-F5344CB8AC3E}">
        <p14:creationId xmlns:p14="http://schemas.microsoft.com/office/powerpoint/2010/main" val="37609305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Continuous math throughout high school</a:t>
            </a:r>
          </a:p>
        </p:txBody>
      </p:sp>
      <p:graphicFrame>
        <p:nvGraphicFramePr>
          <p:cNvPr id="7" name="Content Placeholder 1">
            <a:extLst>
              <a:ext uri="{FF2B5EF4-FFF2-40B4-BE49-F238E27FC236}">
                <a16:creationId xmlns:a16="http://schemas.microsoft.com/office/drawing/2014/main" id="{95E85422-416C-4479-BBC5-C02652E6C569}"/>
              </a:ext>
            </a:extLst>
          </p:cNvPr>
          <p:cNvGraphicFramePr>
            <a:graphicFrameLocks noGrp="1"/>
          </p:cNvGraphicFramePr>
          <p:nvPr>
            <p:ph idx="1"/>
          </p:nvPr>
        </p:nvGraphicFramePr>
        <p:xfrm>
          <a:off x="1103313" y="2052638"/>
          <a:ext cx="8943975"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96523372"/>
              </p:ext>
            </p:extLst>
          </p:nvPr>
        </p:nvGraphicFramePr>
        <p:xfrm>
          <a:off x="446417" y="760056"/>
          <a:ext cx="11295993" cy="5337889"/>
        </p:xfrm>
        <a:graphic>
          <a:graphicData uri="http://schemas.openxmlformats.org/drawingml/2006/table">
            <a:tbl>
              <a:tblPr firstRow="1" bandRow="1">
                <a:solidFill>
                  <a:schemeClr val="tx1">
                    <a:lumMod val="75000"/>
                    <a:lumOff val="25000"/>
                  </a:schemeClr>
                </a:solidFill>
                <a:tableStyleId>{69012ECD-51FC-41F1-AA8D-1B2483CD663E}</a:tableStyleId>
              </a:tblPr>
              <a:tblGrid>
                <a:gridCol w="2916057">
                  <a:extLst>
                    <a:ext uri="{9D8B030D-6E8A-4147-A177-3AD203B41FA5}">
                      <a16:colId xmlns:a16="http://schemas.microsoft.com/office/drawing/2014/main" val="748647482"/>
                    </a:ext>
                  </a:extLst>
                </a:gridCol>
                <a:gridCol w="3109230">
                  <a:extLst>
                    <a:ext uri="{9D8B030D-6E8A-4147-A177-3AD203B41FA5}">
                      <a16:colId xmlns:a16="http://schemas.microsoft.com/office/drawing/2014/main" val="1772020846"/>
                    </a:ext>
                  </a:extLst>
                </a:gridCol>
                <a:gridCol w="2496510">
                  <a:extLst>
                    <a:ext uri="{9D8B030D-6E8A-4147-A177-3AD203B41FA5}">
                      <a16:colId xmlns:a16="http://schemas.microsoft.com/office/drawing/2014/main" val="435914897"/>
                    </a:ext>
                  </a:extLst>
                </a:gridCol>
                <a:gridCol w="2774196">
                  <a:extLst>
                    <a:ext uri="{9D8B030D-6E8A-4147-A177-3AD203B41FA5}">
                      <a16:colId xmlns:a16="http://schemas.microsoft.com/office/drawing/2014/main" val="3048698862"/>
                    </a:ext>
                  </a:extLst>
                </a:gridCol>
              </a:tblGrid>
              <a:tr h="1275181">
                <a:tc>
                  <a:txBody>
                    <a:bodyPr/>
                    <a:lstStyle/>
                    <a:p>
                      <a:endParaRPr lang="en-CA" sz="3100" b="1" cap="none" spc="0">
                        <a:solidFill>
                          <a:schemeClr val="bg1"/>
                        </a:solidFill>
                      </a:endParaRPr>
                    </a:p>
                    <a:p>
                      <a:r>
                        <a:rPr lang="en-CA" sz="3100" b="1" cap="none" spc="0">
                          <a:solidFill>
                            <a:schemeClr val="bg1"/>
                          </a:solidFill>
                        </a:rPr>
                        <a:t>Grade 11</a:t>
                      </a:r>
                    </a:p>
                  </a:txBody>
                  <a:tcPr marL="121699" marR="173855" marT="34771" marB="260782" anchor="b">
                    <a:lnL w="12700" cmpd="sng">
                      <a:noFill/>
                    </a:lnL>
                    <a:lnR w="12700" cmpd="sng">
                      <a:noFill/>
                    </a:lnR>
                    <a:lnT w="9525" cap="flat" cmpd="sng" algn="ctr">
                      <a:noFill/>
                      <a:prstDash val="solid"/>
                    </a:lnT>
                    <a:lnB w="38100" cmpd="sng">
                      <a:noFill/>
                    </a:lnB>
                    <a:solidFill>
                      <a:schemeClr val="tx1">
                        <a:lumMod val="75000"/>
                        <a:lumOff val="25000"/>
                      </a:schemeClr>
                    </a:solidFill>
                  </a:tcPr>
                </a:tc>
                <a:tc>
                  <a:txBody>
                    <a:bodyPr/>
                    <a:lstStyle/>
                    <a:p>
                      <a:endParaRPr lang="en-CA" sz="3100" b="1" cap="none" spc="0">
                        <a:solidFill>
                          <a:schemeClr val="bg1"/>
                        </a:solidFill>
                      </a:endParaRPr>
                    </a:p>
                  </a:txBody>
                  <a:tcPr marL="121699" marR="173855" marT="34771" marB="260782" anchor="b">
                    <a:lnL w="12700" cmpd="sng">
                      <a:noFill/>
                    </a:lnL>
                    <a:lnR w="12700" cmpd="sng">
                      <a:noFill/>
                    </a:lnR>
                    <a:lnT w="9525" cap="flat" cmpd="sng" algn="ctr">
                      <a:noFill/>
                      <a:prstDash val="solid"/>
                    </a:lnT>
                    <a:lnB w="38100" cmpd="sng">
                      <a:noFill/>
                    </a:lnB>
                    <a:solidFill>
                      <a:schemeClr val="tx1">
                        <a:lumMod val="75000"/>
                        <a:lumOff val="25000"/>
                      </a:schemeClr>
                    </a:solidFill>
                  </a:tcPr>
                </a:tc>
                <a:tc>
                  <a:txBody>
                    <a:bodyPr/>
                    <a:lstStyle/>
                    <a:p>
                      <a:endParaRPr lang="en-CA" sz="3100" b="1" cap="none" spc="0">
                        <a:solidFill>
                          <a:schemeClr val="bg1"/>
                        </a:solidFill>
                      </a:endParaRPr>
                    </a:p>
                    <a:p>
                      <a:r>
                        <a:rPr lang="en-CA" sz="3100" b="1" cap="none" spc="0">
                          <a:solidFill>
                            <a:schemeClr val="bg1"/>
                          </a:solidFill>
                        </a:rPr>
                        <a:t>Grade 12</a:t>
                      </a:r>
                    </a:p>
                  </a:txBody>
                  <a:tcPr marL="121699" marR="173855" marT="34771" marB="260782" anchor="b">
                    <a:lnL w="12700" cmpd="sng">
                      <a:noFill/>
                    </a:lnL>
                    <a:lnR w="12700" cmpd="sng">
                      <a:noFill/>
                    </a:lnR>
                    <a:lnT w="9525" cap="flat" cmpd="sng" algn="ctr">
                      <a:noFill/>
                      <a:prstDash val="solid"/>
                    </a:lnT>
                    <a:lnB w="38100" cmpd="sng">
                      <a:noFill/>
                    </a:lnB>
                    <a:solidFill>
                      <a:schemeClr val="tx1">
                        <a:lumMod val="75000"/>
                        <a:lumOff val="25000"/>
                      </a:schemeClr>
                    </a:solidFill>
                  </a:tcPr>
                </a:tc>
                <a:tc>
                  <a:txBody>
                    <a:bodyPr/>
                    <a:lstStyle/>
                    <a:p>
                      <a:endParaRPr lang="en-CA" sz="3100" b="1" cap="none" spc="0">
                        <a:solidFill>
                          <a:schemeClr val="bg1"/>
                        </a:solidFill>
                      </a:endParaRPr>
                    </a:p>
                  </a:txBody>
                  <a:tcPr marL="121699" marR="173855" marT="34771" marB="260782" anchor="b">
                    <a:lnL w="12700" cmpd="sng">
                      <a:noFill/>
                    </a:lnL>
                    <a:lnR w="12700" cmpd="sng">
                      <a:noFill/>
                    </a:lnR>
                    <a:lnT w="9525" cap="flat" cmpd="sng" algn="ctr">
                      <a:noFill/>
                      <a:prstDash val="solid"/>
                    </a:lnT>
                    <a:lnB w="38100" cmpd="sng">
                      <a:noFill/>
                    </a:lnB>
                    <a:solidFill>
                      <a:schemeClr val="tx1">
                        <a:lumMod val="75000"/>
                        <a:lumOff val="25000"/>
                      </a:schemeClr>
                    </a:solidFill>
                  </a:tcPr>
                </a:tc>
                <a:extLst>
                  <a:ext uri="{0D108BD9-81ED-4DB2-BD59-A6C34878D82A}">
                    <a16:rowId xmlns:a16="http://schemas.microsoft.com/office/drawing/2014/main" val="482962192"/>
                  </a:ext>
                </a:extLst>
              </a:tr>
              <a:tr h="1015677">
                <a:tc>
                  <a:txBody>
                    <a:bodyPr/>
                    <a:lstStyle/>
                    <a:p>
                      <a:endParaRPr lang="en-CA" sz="2200" b="1" cap="none" spc="0">
                        <a:solidFill>
                          <a:schemeClr val="bg1"/>
                        </a:solidFill>
                      </a:endParaRPr>
                    </a:p>
                    <a:p>
                      <a:r>
                        <a:rPr lang="en-CA" sz="2200" b="1" cap="none" spc="0">
                          <a:solidFill>
                            <a:schemeClr val="bg1"/>
                          </a:solidFill>
                        </a:rPr>
                        <a:t>Semester 1</a:t>
                      </a:r>
                    </a:p>
                  </a:txBody>
                  <a:tcPr marL="121699" marR="173855" marT="34771" marB="260782">
                    <a:lnL w="12700" cap="flat" cmpd="sng" algn="ctr">
                      <a:solidFill>
                        <a:schemeClr val="bg1"/>
                      </a:solidFill>
                      <a:prstDash val="solid"/>
                    </a:lnL>
                    <a:lnR w="12700" cmpd="sng">
                      <a:noFill/>
                      <a:prstDash val="solid"/>
                    </a:lnR>
                    <a:lnT w="38100" cmpd="sng">
                      <a:noFill/>
                    </a:lnT>
                    <a:lnB w="9525" cap="flat" cmpd="sng" algn="ctr">
                      <a:noFill/>
                      <a:prstDash val="solid"/>
                    </a:lnB>
                    <a:solidFill>
                      <a:schemeClr val="tx1">
                        <a:lumMod val="75000"/>
                        <a:lumOff val="25000"/>
                      </a:schemeClr>
                    </a:solidFill>
                  </a:tcPr>
                </a:tc>
                <a:tc>
                  <a:txBody>
                    <a:bodyPr/>
                    <a:lstStyle/>
                    <a:p>
                      <a:endParaRPr lang="en-CA" sz="2200" b="1" cap="none" spc="0">
                        <a:solidFill>
                          <a:schemeClr val="bg1"/>
                        </a:solidFill>
                      </a:endParaRPr>
                    </a:p>
                    <a:p>
                      <a:r>
                        <a:rPr lang="en-CA" sz="2200" b="1" cap="none" spc="0">
                          <a:solidFill>
                            <a:schemeClr val="bg1"/>
                          </a:solidFill>
                        </a:rPr>
                        <a:t>Semester 2</a:t>
                      </a:r>
                    </a:p>
                  </a:txBody>
                  <a:tcPr marL="121699" marR="173855" marT="34771" marB="260782">
                    <a:lnL w="12700" cmpd="sng">
                      <a:noFill/>
                      <a:prstDash val="solid"/>
                    </a:lnL>
                    <a:lnR w="12700" cmpd="sng">
                      <a:noFill/>
                      <a:prstDash val="solid"/>
                    </a:lnR>
                    <a:lnT w="38100" cmpd="sng">
                      <a:noFill/>
                    </a:lnT>
                    <a:lnB w="9525" cap="flat" cmpd="sng" algn="ctr">
                      <a:noFill/>
                      <a:prstDash val="solid"/>
                    </a:lnB>
                    <a:solidFill>
                      <a:schemeClr val="tx1">
                        <a:lumMod val="75000"/>
                        <a:lumOff val="25000"/>
                      </a:schemeClr>
                    </a:solidFill>
                  </a:tcPr>
                </a:tc>
                <a:tc>
                  <a:txBody>
                    <a:bodyPr/>
                    <a:lstStyle/>
                    <a:p>
                      <a:endParaRPr lang="en-CA" sz="2200" b="1" cap="none" spc="0">
                        <a:solidFill>
                          <a:schemeClr val="bg1"/>
                        </a:solidFill>
                      </a:endParaRPr>
                    </a:p>
                    <a:p>
                      <a:r>
                        <a:rPr lang="en-CA" sz="2200" b="1" cap="none" spc="0">
                          <a:solidFill>
                            <a:schemeClr val="bg1"/>
                          </a:solidFill>
                        </a:rPr>
                        <a:t>Semester 1</a:t>
                      </a:r>
                    </a:p>
                  </a:txBody>
                  <a:tcPr marL="121699" marR="173855" marT="34771" marB="260782">
                    <a:lnL w="12700" cmpd="sng">
                      <a:noFill/>
                      <a:prstDash val="solid"/>
                    </a:lnL>
                    <a:lnR w="12700" cmpd="sng">
                      <a:noFill/>
                      <a:prstDash val="solid"/>
                    </a:lnR>
                    <a:lnT w="38100" cmpd="sng">
                      <a:noFill/>
                    </a:lnT>
                    <a:lnB w="9525" cap="flat" cmpd="sng" algn="ctr">
                      <a:noFill/>
                      <a:prstDash val="solid"/>
                    </a:lnB>
                    <a:solidFill>
                      <a:schemeClr val="tx1">
                        <a:lumMod val="75000"/>
                        <a:lumOff val="25000"/>
                      </a:schemeClr>
                    </a:solidFill>
                  </a:tcPr>
                </a:tc>
                <a:tc>
                  <a:txBody>
                    <a:bodyPr/>
                    <a:lstStyle/>
                    <a:p>
                      <a:endParaRPr lang="en-CA" sz="2200" b="1" cap="none" spc="0">
                        <a:solidFill>
                          <a:schemeClr val="bg1"/>
                        </a:solidFill>
                      </a:endParaRPr>
                    </a:p>
                    <a:p>
                      <a:r>
                        <a:rPr lang="en-CA" sz="2200" b="1" cap="none" spc="0">
                          <a:solidFill>
                            <a:schemeClr val="bg1"/>
                          </a:solidFill>
                        </a:rPr>
                        <a:t>Semester 2</a:t>
                      </a:r>
                    </a:p>
                  </a:txBody>
                  <a:tcPr marL="121699" marR="173855" marT="34771" marB="260782">
                    <a:lnL w="12700" cmpd="sng">
                      <a:noFill/>
                      <a:prstDash val="solid"/>
                    </a:lnL>
                    <a:lnR w="12700" cmpd="sng">
                      <a:noFill/>
                      <a:prstDash val="solid"/>
                    </a:lnR>
                    <a:lnT w="38100" cmpd="sng">
                      <a:noFill/>
                    </a:lnT>
                    <a:lnB w="9525" cap="flat" cmpd="sng" algn="ctr">
                      <a:noFill/>
                      <a:prstDash val="solid"/>
                    </a:lnB>
                    <a:solidFill>
                      <a:schemeClr val="tx1">
                        <a:lumMod val="75000"/>
                        <a:lumOff val="25000"/>
                      </a:schemeClr>
                    </a:solidFill>
                  </a:tcPr>
                </a:tc>
                <a:extLst>
                  <a:ext uri="{0D108BD9-81ED-4DB2-BD59-A6C34878D82A}">
                    <a16:rowId xmlns:a16="http://schemas.microsoft.com/office/drawing/2014/main" val="1988076793"/>
                  </a:ext>
                </a:extLst>
              </a:tr>
              <a:tr h="1356276">
                <a:tc>
                  <a:txBody>
                    <a:bodyPr/>
                    <a:lstStyle/>
                    <a:p>
                      <a:r>
                        <a:rPr lang="en-CA" sz="2200" cap="none" spc="0">
                          <a:solidFill>
                            <a:schemeClr val="bg1"/>
                          </a:solidFill>
                        </a:rPr>
                        <a:t>Grade</a:t>
                      </a:r>
                      <a:r>
                        <a:rPr lang="en-CA" sz="2200" cap="none" spc="0" baseline="0">
                          <a:solidFill>
                            <a:schemeClr val="bg1"/>
                          </a:solidFill>
                        </a:rPr>
                        <a:t> 11 Pre-Calc</a:t>
                      </a:r>
                      <a:endParaRPr lang="en-CA" sz="2200" cap="none" spc="0">
                        <a:solidFill>
                          <a:schemeClr val="bg1"/>
                        </a:solidFill>
                      </a:endParaRPr>
                    </a:p>
                  </a:txBody>
                  <a:tcPr marL="121699" marR="173855" marT="34771" marB="260782">
                    <a:lnL w="12700" cap="flat" cmpd="sng" algn="ctr">
                      <a:solidFill>
                        <a:schemeClr val="bg1"/>
                      </a:solidFill>
                      <a:prstDash val="solid"/>
                    </a:lnL>
                    <a:lnR w="12700" cmpd="sng">
                      <a:noFill/>
                      <a:prstDash val="solid"/>
                    </a:lnR>
                    <a:lnT w="9525" cap="flat" cmpd="sng" algn="ctr">
                      <a:noFill/>
                      <a:prstDash val="solid"/>
                    </a:lnT>
                    <a:lnB w="12700" cmpd="sng">
                      <a:noFill/>
                      <a:prstDash val="solid"/>
                    </a:lnB>
                    <a:solidFill>
                      <a:srgbClr val="595959"/>
                    </a:solidFill>
                  </a:tcPr>
                </a:tc>
                <a:tc>
                  <a:txBody>
                    <a:bodyPr/>
                    <a:lstStyle/>
                    <a:p>
                      <a:r>
                        <a:rPr lang="en-CA" sz="2200" cap="none" spc="0">
                          <a:solidFill>
                            <a:schemeClr val="bg1"/>
                          </a:solidFill>
                        </a:rPr>
                        <a:t>Grade 12</a:t>
                      </a:r>
                    </a:p>
                    <a:p>
                      <a:r>
                        <a:rPr lang="en-CA" sz="2200" cap="none" spc="0">
                          <a:solidFill>
                            <a:schemeClr val="bg1"/>
                          </a:solidFill>
                        </a:rPr>
                        <a:t>Applied</a:t>
                      </a:r>
                    </a:p>
                  </a:txBody>
                  <a:tcPr marL="121699" marR="173855" marT="34771" marB="260782">
                    <a:lnL w="12700" cmpd="sng">
                      <a:noFill/>
                      <a:prstDash val="solid"/>
                    </a:lnL>
                    <a:lnR w="12700" cmpd="sng">
                      <a:noFill/>
                      <a:prstDash val="solid"/>
                    </a:lnR>
                    <a:lnT w="9525" cap="flat" cmpd="sng" algn="ctr">
                      <a:noFill/>
                      <a:prstDash val="solid"/>
                    </a:lnT>
                    <a:lnB w="12700" cmpd="sng">
                      <a:noFill/>
                      <a:prstDash val="solid"/>
                    </a:lnB>
                    <a:solidFill>
                      <a:srgbClr val="595959"/>
                    </a:solidFill>
                  </a:tcPr>
                </a:tc>
                <a:tc>
                  <a:txBody>
                    <a:bodyPr/>
                    <a:lstStyle/>
                    <a:p>
                      <a:r>
                        <a:rPr lang="en-CA" sz="2200" cap="none" spc="0">
                          <a:solidFill>
                            <a:schemeClr val="bg1"/>
                          </a:solidFill>
                        </a:rPr>
                        <a:t>Grade 12</a:t>
                      </a:r>
                    </a:p>
                    <a:p>
                      <a:r>
                        <a:rPr lang="en-CA" sz="2200" cap="none" spc="0">
                          <a:solidFill>
                            <a:schemeClr val="bg1"/>
                          </a:solidFill>
                        </a:rPr>
                        <a:t>Pre-Calculus or Applied</a:t>
                      </a:r>
                    </a:p>
                  </a:txBody>
                  <a:tcPr marL="121699" marR="173855" marT="34771" marB="260782">
                    <a:lnL w="12700" cmpd="sng">
                      <a:noFill/>
                      <a:prstDash val="solid"/>
                    </a:lnL>
                    <a:lnR w="12700" cmpd="sng">
                      <a:noFill/>
                      <a:prstDash val="solid"/>
                    </a:lnR>
                    <a:lnT w="9525" cap="flat" cmpd="sng" algn="ctr">
                      <a:noFill/>
                      <a:prstDash val="solid"/>
                    </a:lnT>
                    <a:lnB w="12700" cmpd="sng">
                      <a:noFill/>
                      <a:prstDash val="solid"/>
                    </a:lnB>
                    <a:solidFill>
                      <a:srgbClr val="595959"/>
                    </a:solidFill>
                  </a:tcPr>
                </a:tc>
                <a:tc>
                  <a:txBody>
                    <a:bodyPr/>
                    <a:lstStyle/>
                    <a:p>
                      <a:r>
                        <a:rPr lang="en-CA" sz="2200" cap="none" spc="0">
                          <a:solidFill>
                            <a:schemeClr val="bg1"/>
                          </a:solidFill>
                        </a:rPr>
                        <a:t>Intro. To Calculus</a:t>
                      </a:r>
                    </a:p>
                  </a:txBody>
                  <a:tcPr marL="121699" marR="173855" marT="34771" marB="260782">
                    <a:lnL w="12700" cmpd="sng">
                      <a:noFill/>
                      <a:prstDash val="solid"/>
                    </a:lnL>
                    <a:lnR w="12700" cmpd="sng">
                      <a:noFill/>
                      <a:prstDash val="solid"/>
                    </a:lnR>
                    <a:lnT w="9525" cap="flat" cmpd="sng" algn="ctr">
                      <a:noFill/>
                      <a:prstDash val="solid"/>
                    </a:lnT>
                    <a:lnB w="12700" cmpd="sng">
                      <a:noFill/>
                      <a:prstDash val="solid"/>
                    </a:lnB>
                    <a:solidFill>
                      <a:srgbClr val="595959"/>
                    </a:solidFill>
                  </a:tcPr>
                </a:tc>
                <a:extLst>
                  <a:ext uri="{0D108BD9-81ED-4DB2-BD59-A6C34878D82A}">
                    <a16:rowId xmlns:a16="http://schemas.microsoft.com/office/drawing/2014/main" val="2329642669"/>
                  </a:ext>
                </a:extLst>
              </a:tr>
              <a:tr h="1015677">
                <a:tc>
                  <a:txBody>
                    <a:bodyPr/>
                    <a:lstStyle/>
                    <a:p>
                      <a:r>
                        <a:rPr lang="en-CA" sz="2200" cap="none" spc="0">
                          <a:solidFill>
                            <a:schemeClr val="bg1"/>
                          </a:solidFill>
                        </a:rPr>
                        <a:t>Grade 12 Applied</a:t>
                      </a:r>
                    </a:p>
                  </a:txBody>
                  <a:tcPr marL="121699" marR="173855" marT="34771" marB="260782">
                    <a:lnL w="12700" cap="flat" cmpd="sng" algn="ctr">
                      <a:solidFill>
                        <a:schemeClr val="bg1"/>
                      </a:solidFill>
                      <a:prstDash val="solid"/>
                    </a:lnL>
                    <a:lnR w="12700" cmpd="sng">
                      <a:noFill/>
                      <a:prstDash val="solid"/>
                    </a:lnR>
                    <a:lnT w="12700" cmpd="sng">
                      <a:noFill/>
                      <a:prstDash val="solid"/>
                    </a:lnT>
                    <a:lnB w="9525" cap="flat" cmpd="sng" algn="ctr">
                      <a:noFill/>
                      <a:prstDash val="solid"/>
                    </a:lnB>
                    <a:solidFill>
                      <a:schemeClr val="tx1">
                        <a:lumMod val="75000"/>
                        <a:lumOff val="25000"/>
                      </a:schemeClr>
                    </a:solidFill>
                  </a:tcPr>
                </a:tc>
                <a:tc>
                  <a:txBody>
                    <a:bodyPr/>
                    <a:lstStyle/>
                    <a:p>
                      <a:r>
                        <a:rPr lang="en-CA" sz="2200" cap="none" spc="0" dirty="0">
                          <a:solidFill>
                            <a:schemeClr val="bg1"/>
                          </a:solidFill>
                        </a:rPr>
                        <a:t>Grade</a:t>
                      </a:r>
                      <a:r>
                        <a:rPr lang="en-CA" sz="2200" cap="none" spc="0" baseline="0" dirty="0">
                          <a:solidFill>
                            <a:schemeClr val="bg1"/>
                          </a:solidFill>
                        </a:rPr>
                        <a:t> 11</a:t>
                      </a:r>
                    </a:p>
                    <a:p>
                      <a:r>
                        <a:rPr lang="en-CA" sz="2200" cap="none" spc="0" baseline="0" dirty="0">
                          <a:solidFill>
                            <a:schemeClr val="bg1"/>
                          </a:solidFill>
                        </a:rPr>
                        <a:t>Pre-Calc</a:t>
                      </a:r>
                      <a:endParaRPr lang="en-CA" sz="2200" cap="none" spc="0" dirty="0">
                        <a:solidFill>
                          <a:schemeClr val="bg1"/>
                        </a:solidFill>
                      </a:endParaRPr>
                    </a:p>
                  </a:txBody>
                  <a:tcPr marL="121699" marR="173855" marT="34771" marB="260782">
                    <a:lnL w="12700" cmpd="sng">
                      <a:noFill/>
                      <a:prstDash val="solid"/>
                    </a:lnL>
                    <a:lnR w="12700" cmpd="sng">
                      <a:noFill/>
                      <a:prstDash val="solid"/>
                    </a:lnR>
                    <a:lnT w="12700" cmpd="sng">
                      <a:noFill/>
                      <a:prstDash val="solid"/>
                    </a:lnT>
                    <a:lnB w="9525" cap="flat" cmpd="sng" algn="ctr">
                      <a:noFill/>
                      <a:prstDash val="solid"/>
                    </a:lnB>
                    <a:solidFill>
                      <a:schemeClr val="tx1">
                        <a:lumMod val="75000"/>
                        <a:lumOff val="25000"/>
                      </a:schemeClr>
                    </a:solidFill>
                  </a:tcPr>
                </a:tc>
                <a:tc>
                  <a:txBody>
                    <a:bodyPr/>
                    <a:lstStyle/>
                    <a:p>
                      <a:endParaRPr lang="en-CA" sz="2200" cap="none" spc="0">
                        <a:solidFill>
                          <a:schemeClr val="bg1"/>
                        </a:solidFill>
                      </a:endParaRPr>
                    </a:p>
                  </a:txBody>
                  <a:tcPr marL="121699" marR="173855" marT="34771" marB="260782">
                    <a:lnL w="12700" cmpd="sng">
                      <a:noFill/>
                      <a:prstDash val="solid"/>
                    </a:lnL>
                    <a:lnR w="12700" cmpd="sng">
                      <a:noFill/>
                      <a:prstDash val="solid"/>
                    </a:lnR>
                    <a:lnT w="12700" cmpd="sng">
                      <a:noFill/>
                      <a:prstDash val="solid"/>
                    </a:lnT>
                    <a:lnB w="9525" cap="flat" cmpd="sng" algn="ctr">
                      <a:noFill/>
                      <a:prstDash val="solid"/>
                    </a:lnB>
                    <a:solidFill>
                      <a:schemeClr val="tx1">
                        <a:lumMod val="75000"/>
                        <a:lumOff val="25000"/>
                      </a:schemeClr>
                    </a:solidFill>
                  </a:tcPr>
                </a:tc>
                <a:tc>
                  <a:txBody>
                    <a:bodyPr/>
                    <a:lstStyle/>
                    <a:p>
                      <a:r>
                        <a:rPr lang="en-CA" sz="2200" cap="none" spc="0">
                          <a:solidFill>
                            <a:schemeClr val="bg1"/>
                          </a:solidFill>
                        </a:rPr>
                        <a:t>Advanced Math</a:t>
                      </a:r>
                    </a:p>
                  </a:txBody>
                  <a:tcPr marL="121699" marR="173855" marT="34771" marB="260782">
                    <a:lnL w="12700" cmpd="sng">
                      <a:noFill/>
                      <a:prstDash val="solid"/>
                    </a:lnL>
                    <a:lnR w="12700" cmpd="sng">
                      <a:noFill/>
                      <a:prstDash val="solid"/>
                    </a:lnR>
                    <a:lnT w="12700" cmpd="sng">
                      <a:noFill/>
                      <a:prstDash val="solid"/>
                    </a:lnT>
                    <a:lnB w="9525" cap="flat" cmpd="sng" algn="ctr">
                      <a:noFill/>
                      <a:prstDash val="solid"/>
                    </a:lnB>
                    <a:solidFill>
                      <a:schemeClr val="tx1">
                        <a:lumMod val="75000"/>
                        <a:lumOff val="25000"/>
                      </a:schemeClr>
                    </a:solidFill>
                  </a:tcPr>
                </a:tc>
                <a:extLst>
                  <a:ext uri="{0D108BD9-81ED-4DB2-BD59-A6C34878D82A}">
                    <a16:rowId xmlns:a16="http://schemas.microsoft.com/office/drawing/2014/main" val="2456436097"/>
                  </a:ext>
                </a:extLst>
              </a:tr>
              <a:tr h="675078">
                <a:tc>
                  <a:txBody>
                    <a:bodyPr/>
                    <a:lstStyle/>
                    <a:p>
                      <a:endParaRPr lang="en-CA" sz="2200" cap="none" spc="0">
                        <a:solidFill>
                          <a:schemeClr val="bg1"/>
                        </a:solidFill>
                      </a:endParaRPr>
                    </a:p>
                  </a:txBody>
                  <a:tcPr marL="121699" marR="173855" marT="34771" marB="260782">
                    <a:lnL w="12700" cap="flat" cmpd="sng" algn="ctr">
                      <a:solidFill>
                        <a:schemeClr val="bg1"/>
                      </a:solidFill>
                      <a:prstDash val="solid"/>
                    </a:lnL>
                    <a:lnR w="12700" cmpd="sng">
                      <a:noFill/>
                      <a:prstDash val="solid"/>
                    </a:lnR>
                    <a:lnT w="9525" cap="flat" cmpd="sng" algn="ctr">
                      <a:noFill/>
                      <a:prstDash val="solid"/>
                    </a:lnT>
                    <a:lnB w="12700" cmpd="sng">
                      <a:noFill/>
                      <a:prstDash val="solid"/>
                    </a:lnB>
                    <a:solidFill>
                      <a:srgbClr val="595959"/>
                    </a:solidFill>
                  </a:tcPr>
                </a:tc>
                <a:tc>
                  <a:txBody>
                    <a:bodyPr/>
                    <a:lstStyle/>
                    <a:p>
                      <a:r>
                        <a:rPr lang="en-CA" sz="2200" cap="none" spc="0">
                          <a:solidFill>
                            <a:schemeClr val="bg1"/>
                          </a:solidFill>
                        </a:rPr>
                        <a:t>Grade 12 Essentials</a:t>
                      </a:r>
                    </a:p>
                  </a:txBody>
                  <a:tcPr marL="121699" marR="173855" marT="34771" marB="260782">
                    <a:lnL w="12700" cmpd="sng">
                      <a:noFill/>
                      <a:prstDash val="solid"/>
                    </a:lnL>
                    <a:lnR w="12700" cmpd="sng">
                      <a:noFill/>
                      <a:prstDash val="solid"/>
                    </a:lnR>
                    <a:lnT w="9525" cap="flat" cmpd="sng" algn="ctr">
                      <a:noFill/>
                      <a:prstDash val="solid"/>
                    </a:lnT>
                    <a:lnB w="12700" cmpd="sng">
                      <a:noFill/>
                      <a:prstDash val="solid"/>
                    </a:lnB>
                    <a:solidFill>
                      <a:srgbClr val="595959"/>
                    </a:solidFill>
                  </a:tcPr>
                </a:tc>
                <a:tc>
                  <a:txBody>
                    <a:bodyPr/>
                    <a:lstStyle/>
                    <a:p>
                      <a:endParaRPr lang="en-CA" sz="2200" cap="none" spc="0">
                        <a:solidFill>
                          <a:schemeClr val="bg1"/>
                        </a:solidFill>
                      </a:endParaRPr>
                    </a:p>
                  </a:txBody>
                  <a:tcPr marL="121699" marR="173855" marT="34771" marB="260782">
                    <a:lnL w="12700" cmpd="sng">
                      <a:noFill/>
                      <a:prstDash val="solid"/>
                    </a:lnL>
                    <a:lnR w="12700" cmpd="sng">
                      <a:noFill/>
                      <a:prstDash val="solid"/>
                    </a:lnR>
                    <a:lnT w="9525" cap="flat" cmpd="sng" algn="ctr">
                      <a:noFill/>
                      <a:prstDash val="solid"/>
                    </a:lnT>
                    <a:lnB w="12700" cmpd="sng">
                      <a:noFill/>
                      <a:prstDash val="solid"/>
                    </a:lnB>
                    <a:solidFill>
                      <a:srgbClr val="595959"/>
                    </a:solidFill>
                  </a:tcPr>
                </a:tc>
                <a:tc>
                  <a:txBody>
                    <a:bodyPr/>
                    <a:lstStyle/>
                    <a:p>
                      <a:endParaRPr lang="en-CA" sz="2200" cap="none" spc="0">
                        <a:solidFill>
                          <a:schemeClr val="bg1"/>
                        </a:solidFill>
                      </a:endParaRPr>
                    </a:p>
                  </a:txBody>
                  <a:tcPr marL="121699" marR="173855" marT="34771" marB="260782">
                    <a:lnL w="12700" cmpd="sng">
                      <a:noFill/>
                      <a:prstDash val="solid"/>
                    </a:lnL>
                    <a:lnR w="12700" cmpd="sng">
                      <a:noFill/>
                      <a:prstDash val="solid"/>
                    </a:lnR>
                    <a:lnT w="9525" cap="flat" cmpd="sng" algn="ctr">
                      <a:noFill/>
                      <a:prstDash val="solid"/>
                    </a:lnT>
                    <a:lnB w="12700" cmpd="sng">
                      <a:noFill/>
                      <a:prstDash val="solid"/>
                    </a:lnB>
                    <a:solidFill>
                      <a:srgbClr val="595959"/>
                    </a:solidFill>
                  </a:tcPr>
                </a:tc>
                <a:extLst>
                  <a:ext uri="{0D108BD9-81ED-4DB2-BD59-A6C34878D82A}">
                    <a16:rowId xmlns:a16="http://schemas.microsoft.com/office/drawing/2014/main" val="364430664"/>
                  </a:ext>
                </a:extLst>
              </a:tr>
            </a:tbl>
          </a:graphicData>
        </a:graphic>
      </p:graphicFrame>
    </p:spTree>
    <p:extLst>
      <p:ext uri="{BB962C8B-B14F-4D97-AF65-F5344CB8AC3E}">
        <p14:creationId xmlns:p14="http://schemas.microsoft.com/office/powerpoint/2010/main" val="20332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3427" y="0"/>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989612"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p:cNvSpPr>
            <a:spLocks noGrp="1"/>
          </p:cNvSpPr>
          <p:nvPr>
            <p:ph type="title"/>
          </p:nvPr>
        </p:nvSpPr>
        <p:spPr>
          <a:xfrm>
            <a:off x="652972" y="1645920"/>
            <a:ext cx="3521962" cy="4470821"/>
          </a:xfrm>
        </p:spPr>
        <p:txBody>
          <a:bodyPr>
            <a:normAutofit/>
          </a:bodyPr>
          <a:lstStyle/>
          <a:p>
            <a:pPr algn="r"/>
            <a:r>
              <a:rPr lang="en-US">
                <a:solidFill>
                  <a:srgbClr val="FFFFFF"/>
                </a:solidFill>
              </a:rPr>
              <a:t>Physical Education</a:t>
            </a:r>
          </a:p>
        </p:txBody>
      </p:sp>
      <p:sp>
        <p:nvSpPr>
          <p:cNvPr id="2" name="Content Placeholder 1"/>
          <p:cNvSpPr>
            <a:spLocks noGrp="1"/>
          </p:cNvSpPr>
          <p:nvPr>
            <p:ph idx="1"/>
          </p:nvPr>
        </p:nvSpPr>
        <p:spPr>
          <a:xfrm>
            <a:off x="5214123" y="576846"/>
            <a:ext cx="5917962" cy="5539895"/>
          </a:xfrm>
        </p:spPr>
        <p:txBody>
          <a:bodyPr vert="horz" lIns="91440" tIns="45720" rIns="91440" bIns="45720" rtlCol="0" anchor="t">
            <a:noAutofit/>
          </a:bodyPr>
          <a:lstStyle/>
          <a:p>
            <a:pPr marL="0" indent="0">
              <a:buNone/>
            </a:pPr>
            <a:r>
              <a:rPr lang="en-US" sz="2400" dirty="0"/>
              <a:t>Physical Education 40F is a compulsory course for all students graduating in Manitoba.</a:t>
            </a:r>
          </a:p>
          <a:p>
            <a:pPr marL="0" indent="0">
              <a:buNone/>
            </a:pPr>
            <a:endParaRPr lang="en-US" sz="2400" dirty="0"/>
          </a:p>
          <a:p>
            <a:pPr marL="0" indent="0">
              <a:buNone/>
            </a:pPr>
            <a:r>
              <a:rPr lang="en-US" sz="2400" dirty="0"/>
              <a:t>There are 3 options for students to complete these credits.</a:t>
            </a:r>
          </a:p>
          <a:p>
            <a:pPr marL="342265" indent="-342265"/>
            <a:r>
              <a:rPr lang="en-US" sz="2400" dirty="0"/>
              <a:t>PED40F1	25% in class and 75% out of class</a:t>
            </a:r>
          </a:p>
          <a:p>
            <a:pPr marL="342265" indent="-342265"/>
            <a:r>
              <a:rPr lang="en-US" sz="2400" dirty="0"/>
              <a:t>PED40F2	100% in class</a:t>
            </a:r>
          </a:p>
          <a:p>
            <a:pPr marL="342265" indent="-342265"/>
            <a:r>
              <a:rPr lang="en-US" sz="2400" dirty="0"/>
              <a:t>PED40F3	100% in class – lifeguarding course</a:t>
            </a:r>
          </a:p>
          <a:p>
            <a:pPr marL="742195" lvl="1" indent="-342265"/>
            <a:r>
              <a:rPr lang="en-US" sz="2200" i="1" dirty="0"/>
              <a:t>PEDF40F 25/75% - Education Physique</a:t>
            </a:r>
          </a:p>
          <a:p>
            <a:pPr marL="0" indent="0">
              <a:buNone/>
            </a:pPr>
            <a:endParaRPr lang="en-US" sz="1950" i="1" dirty="0"/>
          </a:p>
          <a:p>
            <a:pPr marL="342265" indent="-342265"/>
            <a:endParaRPr lang="en-US" dirty="0"/>
          </a:p>
        </p:txBody>
      </p:sp>
    </p:spTree>
    <p:extLst>
      <p:ext uri="{BB962C8B-B14F-4D97-AF65-F5344CB8AC3E}">
        <p14:creationId xmlns:p14="http://schemas.microsoft.com/office/powerpoint/2010/main" val="3352194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Science options….</a:t>
            </a:r>
          </a:p>
        </p:txBody>
      </p:sp>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US" sz="2400" dirty="0"/>
              <a:t>Science is not a required course at the Grade 12 level, however we strongly recommend that all Grade 12 students continue with at least 1 of the advanced science courses through to graduation.  </a:t>
            </a:r>
          </a:p>
          <a:p>
            <a:pPr marL="0" indent="0">
              <a:buNone/>
            </a:pPr>
            <a:endParaRPr lang="en-US" sz="2400" dirty="0"/>
          </a:p>
          <a:p>
            <a:pPr marL="0" indent="0">
              <a:buNone/>
            </a:pPr>
            <a:r>
              <a:rPr lang="en-US" sz="2400" dirty="0"/>
              <a:t>The three science courses are:</a:t>
            </a:r>
          </a:p>
          <a:p>
            <a:pPr marL="342265" indent="-342265"/>
            <a:endParaRPr lang="en-US" dirty="0"/>
          </a:p>
        </p:txBody>
      </p:sp>
    </p:spTree>
    <p:extLst>
      <p:ext uri="{BB962C8B-B14F-4D97-AF65-F5344CB8AC3E}">
        <p14:creationId xmlns:p14="http://schemas.microsoft.com/office/powerpoint/2010/main" val="311930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19810123"/>
              </p:ext>
            </p:extLst>
          </p:nvPr>
        </p:nvGraphicFramePr>
        <p:xfrm>
          <a:off x="643299" y="765803"/>
          <a:ext cx="10902226" cy="5895152"/>
        </p:xfrm>
        <a:graphic>
          <a:graphicData uri="http://schemas.openxmlformats.org/drawingml/2006/table">
            <a:tbl>
              <a:tblPr firstRow="1" bandRow="1">
                <a:tableStyleId>{5C22544A-7EE6-4342-B048-85BDC9FD1C3A}</a:tableStyleId>
              </a:tblPr>
              <a:tblGrid>
                <a:gridCol w="1944153">
                  <a:extLst>
                    <a:ext uri="{9D8B030D-6E8A-4147-A177-3AD203B41FA5}">
                      <a16:colId xmlns:a16="http://schemas.microsoft.com/office/drawing/2014/main" val="20000"/>
                    </a:ext>
                  </a:extLst>
                </a:gridCol>
                <a:gridCol w="1144284">
                  <a:extLst>
                    <a:ext uri="{9D8B030D-6E8A-4147-A177-3AD203B41FA5}">
                      <a16:colId xmlns:a16="http://schemas.microsoft.com/office/drawing/2014/main" val="20001"/>
                    </a:ext>
                  </a:extLst>
                </a:gridCol>
                <a:gridCol w="7813789">
                  <a:extLst>
                    <a:ext uri="{9D8B030D-6E8A-4147-A177-3AD203B41FA5}">
                      <a16:colId xmlns:a16="http://schemas.microsoft.com/office/drawing/2014/main" val="20002"/>
                    </a:ext>
                  </a:extLst>
                </a:gridCol>
              </a:tblGrid>
              <a:tr h="738115">
                <a:tc rowSpan="2">
                  <a:txBody>
                    <a:bodyPr/>
                    <a:lstStyle/>
                    <a:p>
                      <a:pPr algn="ctr"/>
                      <a:endParaRPr lang="en-US" sz="2000" dirty="0">
                        <a:solidFill>
                          <a:schemeClr val="bg1"/>
                        </a:solidFill>
                      </a:endParaRPr>
                    </a:p>
                    <a:p>
                      <a:pPr algn="ctr"/>
                      <a:r>
                        <a:rPr lang="en-US" sz="2000" dirty="0">
                          <a:solidFill>
                            <a:schemeClr val="bg1"/>
                          </a:solidFill>
                        </a:rPr>
                        <a:t>Biology</a:t>
                      </a:r>
                    </a:p>
                  </a:txBody>
                  <a:tcPr marL="99745" marR="99745" marT="49873" marB="49873">
                    <a:solidFill>
                      <a:schemeClr val="accent1">
                        <a:lumMod val="50000"/>
                        <a:lumOff val="50000"/>
                      </a:schemeClr>
                    </a:solidFill>
                  </a:tcPr>
                </a:tc>
                <a:tc>
                  <a:txBody>
                    <a:bodyPr/>
                    <a:lstStyle/>
                    <a:p>
                      <a:pPr algn="ctr"/>
                      <a:r>
                        <a:rPr lang="en-US" sz="2000" b="0" dirty="0">
                          <a:solidFill>
                            <a:schemeClr val="bg1"/>
                          </a:solidFill>
                        </a:rPr>
                        <a:t>30S</a:t>
                      </a:r>
                    </a:p>
                  </a:txBody>
                  <a:tcPr marL="99745" marR="99745" marT="49873" marB="49873">
                    <a:solidFill>
                      <a:schemeClr val="accent1">
                        <a:lumMod val="50000"/>
                        <a:lumOff val="50000"/>
                      </a:schemeClr>
                    </a:solidFill>
                  </a:tcPr>
                </a:tc>
                <a:tc>
                  <a:txBody>
                    <a:bodyPr/>
                    <a:lstStyle/>
                    <a:p>
                      <a:r>
                        <a:rPr lang="en-US" sz="2000" b="0" kern="1200" dirty="0">
                          <a:solidFill>
                            <a:schemeClr val="bg1"/>
                          </a:solidFill>
                          <a:effectLst/>
                          <a:latin typeface="+mn-lt"/>
                          <a:ea typeface="+mn-ea"/>
                          <a:cs typeface="+mn-cs"/>
                        </a:rPr>
                        <a:t>This course is an overview of the systems that constitute the human body as well as the processes that regulate it.  </a:t>
                      </a:r>
                      <a:endParaRPr lang="en-US" sz="2000" b="0" dirty="0">
                        <a:solidFill>
                          <a:schemeClr val="bg1"/>
                        </a:solidFill>
                      </a:endParaRPr>
                    </a:p>
                  </a:txBody>
                  <a:tcPr marL="99745" marR="99745" marT="49873" marB="49873">
                    <a:solidFill>
                      <a:schemeClr val="accent1">
                        <a:lumMod val="50000"/>
                        <a:lumOff val="50000"/>
                      </a:schemeClr>
                    </a:solidFill>
                  </a:tcPr>
                </a:tc>
                <a:extLst>
                  <a:ext uri="{0D108BD9-81ED-4DB2-BD59-A6C34878D82A}">
                    <a16:rowId xmlns:a16="http://schemas.microsoft.com/office/drawing/2014/main" val="10000"/>
                  </a:ext>
                </a:extLst>
              </a:tr>
              <a:tr h="1336586">
                <a:tc vMerge="1">
                  <a:txBody>
                    <a:bodyPr/>
                    <a:lstStyle/>
                    <a:p>
                      <a:endParaRPr lang="en-US"/>
                    </a:p>
                  </a:txBody>
                  <a:tcPr/>
                </a:tc>
                <a:tc>
                  <a:txBody>
                    <a:bodyPr/>
                    <a:lstStyle/>
                    <a:p>
                      <a:pPr algn="ctr"/>
                      <a:r>
                        <a:rPr lang="en-US" sz="2000">
                          <a:solidFill>
                            <a:schemeClr val="bg1"/>
                          </a:solidFill>
                        </a:rPr>
                        <a:t>40S</a:t>
                      </a:r>
                    </a:p>
                  </a:txBody>
                  <a:tcPr marL="99745" marR="99745" marT="49873" marB="49873">
                    <a:solidFill>
                      <a:schemeClr val="accent1">
                        <a:lumMod val="50000"/>
                        <a:lumOff val="50000"/>
                      </a:schemeClr>
                    </a:solidFill>
                  </a:tcPr>
                </a:tc>
                <a:tc>
                  <a:txBody>
                    <a:bodyPr/>
                    <a:lstStyle/>
                    <a:p>
                      <a:r>
                        <a:rPr lang="en-US" sz="2000" kern="1200" dirty="0">
                          <a:solidFill>
                            <a:schemeClr val="bg1"/>
                          </a:solidFill>
                          <a:effectLst/>
                          <a:latin typeface="+mn-lt"/>
                          <a:ea typeface="+mn-ea"/>
                          <a:cs typeface="+mn-cs"/>
                        </a:rPr>
                        <a:t>This course looks at how the cells nuclei direct protein synthesis. It also includes genetics, heredity and the biochemical processes.</a:t>
                      </a:r>
                    </a:p>
                    <a:p>
                      <a:r>
                        <a:rPr lang="en-US" sz="2000" b="1" kern="1200" dirty="0">
                          <a:solidFill>
                            <a:schemeClr val="bg1"/>
                          </a:solidFill>
                          <a:effectLst/>
                          <a:latin typeface="+mn-lt"/>
                          <a:ea typeface="+mn-ea"/>
                          <a:cs typeface="+mn-cs"/>
                        </a:rPr>
                        <a:t>* Students</a:t>
                      </a:r>
                      <a:r>
                        <a:rPr lang="en-US" sz="2000" b="1" kern="1200" baseline="0" dirty="0">
                          <a:solidFill>
                            <a:schemeClr val="bg1"/>
                          </a:solidFill>
                          <a:effectLst/>
                          <a:latin typeface="+mn-lt"/>
                          <a:ea typeface="+mn-ea"/>
                          <a:cs typeface="+mn-cs"/>
                        </a:rPr>
                        <a:t> do not need to take BIO30S before taking BIO40S</a:t>
                      </a:r>
                      <a:endParaRPr lang="en-US" sz="2000" b="1" kern="1200" dirty="0">
                        <a:solidFill>
                          <a:schemeClr val="bg1"/>
                        </a:solidFill>
                        <a:effectLst/>
                        <a:latin typeface="+mn-lt"/>
                        <a:ea typeface="+mn-ea"/>
                        <a:cs typeface="+mn-cs"/>
                      </a:endParaRPr>
                    </a:p>
                    <a:p>
                      <a:endParaRPr lang="en-US" sz="2000" dirty="0">
                        <a:solidFill>
                          <a:schemeClr val="bg1"/>
                        </a:solidFill>
                      </a:endParaRPr>
                    </a:p>
                  </a:txBody>
                  <a:tcPr marL="99745" marR="99745" marT="49873" marB="49873">
                    <a:solidFill>
                      <a:schemeClr val="accent1">
                        <a:lumMod val="50000"/>
                        <a:lumOff val="50000"/>
                      </a:schemeClr>
                    </a:solidFill>
                  </a:tcPr>
                </a:tc>
                <a:extLst>
                  <a:ext uri="{0D108BD9-81ED-4DB2-BD59-A6C34878D82A}">
                    <a16:rowId xmlns:a16="http://schemas.microsoft.com/office/drawing/2014/main" val="10001"/>
                  </a:ext>
                </a:extLst>
              </a:tr>
              <a:tr h="738115">
                <a:tc rowSpan="2">
                  <a:txBody>
                    <a:bodyPr/>
                    <a:lstStyle/>
                    <a:p>
                      <a:endParaRPr lang="en-US" sz="2000"/>
                    </a:p>
                    <a:p>
                      <a:r>
                        <a:rPr lang="en-US" sz="2000" b="1"/>
                        <a:t>     Chemistry</a:t>
                      </a:r>
                    </a:p>
                  </a:txBody>
                  <a:tcPr marL="99745" marR="99745" marT="49873" marB="49873">
                    <a:solidFill>
                      <a:schemeClr val="accent5">
                        <a:lumMod val="20000"/>
                        <a:lumOff val="80000"/>
                      </a:schemeClr>
                    </a:solidFill>
                  </a:tcPr>
                </a:tc>
                <a:tc>
                  <a:txBody>
                    <a:bodyPr/>
                    <a:lstStyle/>
                    <a:p>
                      <a:pPr algn="ctr"/>
                      <a:r>
                        <a:rPr lang="en-US" sz="2000"/>
                        <a:t>30S</a:t>
                      </a:r>
                    </a:p>
                  </a:txBody>
                  <a:tcPr marL="99745" marR="99745" marT="49873" marB="49873">
                    <a:solidFill>
                      <a:schemeClr val="accent5">
                        <a:lumMod val="20000"/>
                        <a:lumOff val="80000"/>
                      </a:schemeClr>
                    </a:solidFill>
                  </a:tcPr>
                </a:tc>
                <a:tc>
                  <a:txBody>
                    <a:bodyPr/>
                    <a:lstStyle/>
                    <a:p>
                      <a:r>
                        <a:rPr lang="en-US" sz="2000" kern="1200">
                          <a:solidFill>
                            <a:schemeClr val="dk1"/>
                          </a:solidFill>
                          <a:effectLst/>
                          <a:latin typeface="+mn-lt"/>
                          <a:ea typeface="+mn-ea"/>
                          <a:cs typeface="+mn-cs"/>
                        </a:rPr>
                        <a:t>The goal is to understand how basic chemistry relates to technology and society in everyday life. </a:t>
                      </a:r>
                      <a:endParaRPr lang="en-US" sz="2000"/>
                    </a:p>
                  </a:txBody>
                  <a:tcPr marL="99745" marR="99745" marT="49873" marB="49873">
                    <a:solidFill>
                      <a:schemeClr val="accent5">
                        <a:lumMod val="20000"/>
                        <a:lumOff val="80000"/>
                      </a:schemeClr>
                    </a:solidFill>
                  </a:tcPr>
                </a:tc>
                <a:extLst>
                  <a:ext uri="{0D108BD9-81ED-4DB2-BD59-A6C34878D82A}">
                    <a16:rowId xmlns:a16="http://schemas.microsoft.com/office/drawing/2014/main" val="10002"/>
                  </a:ext>
                </a:extLst>
              </a:tr>
              <a:tr h="1037350">
                <a:tc vMerge="1">
                  <a:txBody>
                    <a:bodyPr/>
                    <a:lstStyle/>
                    <a:p>
                      <a:endParaRPr lang="en-US"/>
                    </a:p>
                  </a:txBody>
                  <a:tcPr/>
                </a:tc>
                <a:tc>
                  <a:txBody>
                    <a:bodyPr/>
                    <a:lstStyle/>
                    <a:p>
                      <a:pPr algn="ctr"/>
                      <a:r>
                        <a:rPr lang="en-US" sz="2000"/>
                        <a:t>40S</a:t>
                      </a:r>
                    </a:p>
                  </a:txBody>
                  <a:tcPr marL="99745" marR="99745" marT="49873" marB="49873">
                    <a:solidFill>
                      <a:schemeClr val="accent5">
                        <a:lumMod val="20000"/>
                        <a:lumOff val="80000"/>
                      </a:schemeClr>
                    </a:solidFill>
                  </a:tcPr>
                </a:tc>
                <a:tc>
                  <a:txBody>
                    <a:bodyPr/>
                    <a:lstStyle/>
                    <a:p>
                      <a:r>
                        <a:rPr lang="en-US" sz="2000" kern="1200">
                          <a:solidFill>
                            <a:schemeClr val="dk1"/>
                          </a:solidFill>
                          <a:effectLst/>
                          <a:latin typeface="+mn-lt"/>
                          <a:ea typeface="+mn-ea"/>
                          <a:cs typeface="+mn-cs"/>
                        </a:rPr>
                        <a:t>The course expands on the topics previously covered with emphasis on electron structure, chemical equilibrium, and rates of reaction, acid bases, solubility, oxidation-reduction, and electrochemistry</a:t>
                      </a:r>
                      <a:endParaRPr lang="en-US" sz="2000"/>
                    </a:p>
                  </a:txBody>
                  <a:tcPr marL="99745" marR="99745" marT="49873" marB="49873">
                    <a:solidFill>
                      <a:schemeClr val="accent5">
                        <a:lumMod val="20000"/>
                        <a:lumOff val="80000"/>
                      </a:schemeClr>
                    </a:solidFill>
                  </a:tcPr>
                </a:tc>
                <a:extLst>
                  <a:ext uri="{0D108BD9-81ED-4DB2-BD59-A6C34878D82A}">
                    <a16:rowId xmlns:a16="http://schemas.microsoft.com/office/drawing/2014/main" val="10003"/>
                  </a:ext>
                </a:extLst>
              </a:tr>
              <a:tr h="738115">
                <a:tc rowSpan="2">
                  <a:txBody>
                    <a:bodyPr/>
                    <a:lstStyle/>
                    <a:p>
                      <a:endParaRPr lang="en-US" sz="2000"/>
                    </a:p>
                    <a:p>
                      <a:pPr algn="ctr"/>
                      <a:r>
                        <a:rPr lang="en-US" sz="2000" b="1"/>
                        <a:t>Physics</a:t>
                      </a:r>
                    </a:p>
                  </a:txBody>
                  <a:tcPr marL="99745" marR="99745" marT="49873" marB="49873">
                    <a:solidFill>
                      <a:srgbClr val="FFC000"/>
                    </a:solidFill>
                  </a:tcPr>
                </a:tc>
                <a:tc>
                  <a:txBody>
                    <a:bodyPr/>
                    <a:lstStyle/>
                    <a:p>
                      <a:pPr algn="ctr"/>
                      <a:r>
                        <a:rPr lang="en-US" sz="2000"/>
                        <a:t>30S</a:t>
                      </a:r>
                    </a:p>
                  </a:txBody>
                  <a:tcPr marL="99745" marR="99745" marT="49873" marB="49873">
                    <a:solidFill>
                      <a:srgbClr val="FFC000"/>
                    </a:solidFill>
                  </a:tcPr>
                </a:tc>
                <a:tc>
                  <a:txBody>
                    <a:bodyPr/>
                    <a:lstStyle/>
                    <a:p>
                      <a:r>
                        <a:rPr lang="en-US" sz="2000" kern="1200">
                          <a:solidFill>
                            <a:schemeClr val="dk1"/>
                          </a:solidFill>
                          <a:effectLst/>
                          <a:latin typeface="+mn-lt"/>
                          <a:ea typeface="+mn-ea"/>
                          <a:cs typeface="+mn-cs"/>
                        </a:rPr>
                        <a:t>This course is an introduction to physics that includes measurement, graphical analysis, and vectors.</a:t>
                      </a:r>
                      <a:endParaRPr lang="en-US" sz="2000"/>
                    </a:p>
                  </a:txBody>
                  <a:tcPr marL="99745" marR="99745" marT="49873" marB="49873">
                    <a:solidFill>
                      <a:srgbClr val="FFC000"/>
                    </a:solidFill>
                  </a:tcPr>
                </a:tc>
                <a:extLst>
                  <a:ext uri="{0D108BD9-81ED-4DB2-BD59-A6C34878D82A}">
                    <a16:rowId xmlns:a16="http://schemas.microsoft.com/office/drawing/2014/main" val="10004"/>
                  </a:ext>
                </a:extLst>
              </a:tr>
              <a:tr h="738115">
                <a:tc vMerge="1">
                  <a:txBody>
                    <a:bodyPr/>
                    <a:lstStyle/>
                    <a:p>
                      <a:endParaRPr lang="en-US"/>
                    </a:p>
                  </a:txBody>
                  <a:tcPr/>
                </a:tc>
                <a:tc>
                  <a:txBody>
                    <a:bodyPr/>
                    <a:lstStyle/>
                    <a:p>
                      <a:pPr algn="ctr"/>
                      <a:r>
                        <a:rPr lang="en-US" sz="2000"/>
                        <a:t>40S</a:t>
                      </a:r>
                    </a:p>
                  </a:txBody>
                  <a:tcPr marL="99745" marR="99745" marT="49873" marB="49873">
                    <a:solidFill>
                      <a:srgbClr val="FFC000"/>
                    </a:solidFill>
                  </a:tcPr>
                </a:tc>
                <a:tc>
                  <a:txBody>
                    <a:bodyPr/>
                    <a:lstStyle/>
                    <a:p>
                      <a:r>
                        <a:rPr lang="en-US" sz="2000" kern="1200" dirty="0">
                          <a:solidFill>
                            <a:schemeClr val="dk1"/>
                          </a:solidFill>
                          <a:effectLst/>
                          <a:latin typeface="+mn-lt"/>
                          <a:ea typeface="+mn-ea"/>
                          <a:cs typeface="+mn-cs"/>
                        </a:rPr>
                        <a:t>As in Physics 30S, mathematical relationships and problem solving are emphasized.</a:t>
                      </a:r>
                      <a:endParaRPr lang="en-US" sz="2000" dirty="0"/>
                    </a:p>
                  </a:txBody>
                  <a:tcPr marL="99745" marR="99745" marT="49873" marB="49873">
                    <a:solidFill>
                      <a:srgbClr val="FFC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7905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elective options to consider…..</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CA" sz="2400" dirty="0"/>
              <a:t>SVRSS students are very fortunate to have many different elective options available to them, in addition to all the academic course options.</a:t>
            </a:r>
          </a:p>
          <a:p>
            <a:pPr marL="0" indent="0">
              <a:buNone/>
            </a:pPr>
            <a:endParaRPr lang="en-CA" sz="2400" dirty="0"/>
          </a:p>
          <a:p>
            <a:pPr marL="0" indent="0">
              <a:buNone/>
            </a:pPr>
            <a:r>
              <a:rPr lang="en-CA" sz="2400" dirty="0"/>
              <a:t>New options for Grade 12 students are;</a:t>
            </a:r>
          </a:p>
          <a:p>
            <a:pPr marL="0" indent="0">
              <a:buNone/>
            </a:pPr>
            <a:r>
              <a:rPr lang="en-CA" sz="2400" dirty="0"/>
              <a:t>	Land and Treaties: Relationships &amp; Responsibilities 40S</a:t>
            </a:r>
          </a:p>
          <a:p>
            <a:pPr marL="0" indent="0">
              <a:buNone/>
            </a:pPr>
            <a:r>
              <a:rPr lang="en-CA" sz="2400" dirty="0"/>
              <a:t>	Exercise Science 40S</a:t>
            </a:r>
          </a:p>
          <a:p>
            <a:pPr marL="0" indent="0">
              <a:buNone/>
            </a:pPr>
            <a:r>
              <a:rPr lang="en-CA" sz="2400" dirty="0"/>
              <a:t>	Textile Art &amp; Design 40S</a:t>
            </a:r>
          </a:p>
        </p:txBody>
      </p:sp>
    </p:spTree>
    <p:extLst>
      <p:ext uri="{BB962C8B-B14F-4D97-AF65-F5344CB8AC3E}">
        <p14:creationId xmlns:p14="http://schemas.microsoft.com/office/powerpoint/2010/main" val="405780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Picture 4" descr="Coloured pencils on black background">
            <a:extLst>
              <a:ext uri="{FF2B5EF4-FFF2-40B4-BE49-F238E27FC236}">
                <a16:creationId xmlns:a16="http://schemas.microsoft.com/office/drawing/2014/main" id="{03FC8102-C039-0E16-F843-AC1BA13A3FF1}"/>
              </a:ext>
            </a:extLst>
          </p:cNvPr>
          <p:cNvPicPr>
            <a:picLocks noChangeAspect="1"/>
          </p:cNvPicPr>
          <p:nvPr/>
        </p:nvPicPr>
        <p:blipFill rotWithShape="1">
          <a:blip r:embed="rId3">
            <a:alphaModFix/>
          </a:blip>
          <a:srcRect l="9091" t="9038" r="-1" b="14333"/>
          <a:stretch/>
        </p:blipFill>
        <p:spPr>
          <a:xfrm>
            <a:off x="20" y="10"/>
            <a:ext cx="12188805" cy="6857990"/>
          </a:xfrm>
          <a:prstGeom prst="rect">
            <a:avLst/>
          </a:prstGeom>
        </p:spPr>
      </p:pic>
      <p:sp>
        <p:nvSpPr>
          <p:cNvPr id="14" name="Rectangle 13">
            <a:extLst>
              <a:ext uri="{FF2B5EF4-FFF2-40B4-BE49-F238E27FC236}">
                <a16:creationId xmlns:a16="http://schemas.microsoft.com/office/drawing/2014/main" id="{529DF628-3DC1-41BF-9730-E680D7FC2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52442" y="0"/>
            <a:ext cx="7768273"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3491021" y="295728"/>
            <a:ext cx="6556213" cy="451387"/>
          </a:xfrm>
        </p:spPr>
        <p:txBody>
          <a:bodyPr anchor="b">
            <a:normAutofit fontScale="90000"/>
          </a:bodyPr>
          <a:lstStyle/>
          <a:p>
            <a:r>
              <a:rPr lang="en-CA" sz="2800"/>
              <a:t>Elective areas</a:t>
            </a:r>
          </a:p>
        </p:txBody>
      </p:sp>
      <p:sp>
        <p:nvSpPr>
          <p:cNvPr id="16" name="Rectangle 15">
            <a:extLst>
              <a:ext uri="{FF2B5EF4-FFF2-40B4-BE49-F238E27FC236}">
                <a16:creationId xmlns:a16="http://schemas.microsoft.com/office/drawing/2014/main" id="{623695FD-17A6-460C-AFB4-A56F8DFB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51926" y="1295400"/>
            <a:ext cx="7770376"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91022" y="1160252"/>
            <a:ext cx="6556213" cy="5591354"/>
          </a:xfrm>
        </p:spPr>
        <p:txBody>
          <a:bodyPr vert="horz" lIns="91440" tIns="45720" rIns="91440" bIns="45720" rtlCol="0" anchor="t">
            <a:noAutofit/>
          </a:bodyPr>
          <a:lstStyle/>
          <a:p>
            <a:pPr marL="342265" indent="-342265">
              <a:lnSpc>
                <a:spcPct val="90000"/>
              </a:lnSpc>
            </a:pPr>
            <a:r>
              <a:rPr lang="en-CA" sz="1600" dirty="0"/>
              <a:t>Applied Commerce</a:t>
            </a:r>
            <a:endParaRPr lang="en-US" sz="1600" dirty="0"/>
          </a:p>
          <a:p>
            <a:pPr marL="342265" indent="-342265">
              <a:lnSpc>
                <a:spcPct val="90000"/>
              </a:lnSpc>
            </a:pPr>
            <a:r>
              <a:rPr lang="en-CA" sz="1600" dirty="0"/>
              <a:t>Automotive Technology*</a:t>
            </a:r>
          </a:p>
          <a:p>
            <a:pPr marL="342265" indent="-342265">
              <a:lnSpc>
                <a:spcPct val="90000"/>
              </a:lnSpc>
            </a:pPr>
            <a:r>
              <a:rPr lang="en-CA" sz="1600" dirty="0"/>
              <a:t>Carpentry*</a:t>
            </a:r>
          </a:p>
          <a:p>
            <a:pPr marL="342265" indent="-342265">
              <a:lnSpc>
                <a:spcPct val="90000"/>
              </a:lnSpc>
            </a:pPr>
            <a:r>
              <a:rPr lang="en-CA" sz="1600" dirty="0"/>
              <a:t>Culinary Arts*</a:t>
            </a:r>
          </a:p>
          <a:p>
            <a:pPr marL="342265" indent="-342265">
              <a:lnSpc>
                <a:spcPct val="90000"/>
              </a:lnSpc>
            </a:pPr>
            <a:r>
              <a:rPr lang="en-CA" sz="1600" dirty="0"/>
              <a:t>Electrical Trades Technology*</a:t>
            </a:r>
          </a:p>
          <a:p>
            <a:pPr marL="342265" indent="-342265">
              <a:lnSpc>
                <a:spcPct val="90000"/>
              </a:lnSpc>
            </a:pPr>
            <a:r>
              <a:rPr lang="en-CA" sz="1600" dirty="0"/>
              <a:t>Fine Arts (Band. Strings, Choral, Jazz, Performing Arts, Drama, Visual Arts)</a:t>
            </a:r>
          </a:p>
          <a:p>
            <a:pPr marL="342265" indent="-342265">
              <a:lnSpc>
                <a:spcPct val="90000"/>
              </a:lnSpc>
            </a:pPr>
            <a:r>
              <a:rPr lang="en-CA" sz="1600" dirty="0"/>
              <a:t>Graphic Communication</a:t>
            </a:r>
          </a:p>
          <a:p>
            <a:pPr marL="342265" indent="-342265">
              <a:lnSpc>
                <a:spcPct val="90000"/>
              </a:lnSpc>
            </a:pPr>
            <a:r>
              <a:rPr lang="en-CA" sz="1600" dirty="0"/>
              <a:t>Hairstyling*</a:t>
            </a:r>
          </a:p>
          <a:p>
            <a:pPr marL="342265" indent="-342265">
              <a:lnSpc>
                <a:spcPct val="90000"/>
              </a:lnSpc>
            </a:pPr>
            <a:r>
              <a:rPr lang="en-CA" sz="1600" dirty="0"/>
              <a:t>Health Care Aide (Semester 2 only)</a:t>
            </a:r>
          </a:p>
          <a:p>
            <a:pPr marL="342265" indent="-342265">
              <a:lnSpc>
                <a:spcPct val="90000"/>
              </a:lnSpc>
            </a:pPr>
            <a:r>
              <a:rPr lang="en-CA" sz="1600" dirty="0"/>
              <a:t>Heavy Duty Equipment Technician*</a:t>
            </a:r>
          </a:p>
          <a:p>
            <a:pPr marL="342265" indent="-342265">
              <a:lnSpc>
                <a:spcPct val="90000"/>
              </a:lnSpc>
            </a:pPr>
            <a:r>
              <a:rPr lang="en-CA" sz="1600" dirty="0"/>
              <a:t>Human Ecology (previously Family Studies)</a:t>
            </a:r>
          </a:p>
          <a:p>
            <a:pPr marL="342265" indent="-342265">
              <a:lnSpc>
                <a:spcPct val="90000"/>
              </a:lnSpc>
            </a:pPr>
            <a:r>
              <a:rPr lang="en-CA" sz="1600" dirty="0"/>
              <a:t>Languages: Cree and French</a:t>
            </a:r>
          </a:p>
          <a:p>
            <a:pPr marL="342265" indent="-342265">
              <a:lnSpc>
                <a:spcPct val="90000"/>
              </a:lnSpc>
            </a:pPr>
            <a:r>
              <a:rPr lang="en-CA" sz="1600" dirty="0"/>
              <a:t>Motion Picture Arts </a:t>
            </a:r>
          </a:p>
          <a:p>
            <a:pPr marL="342265" indent="-342265">
              <a:lnSpc>
                <a:spcPct val="90000"/>
              </a:lnSpc>
            </a:pPr>
            <a:r>
              <a:rPr lang="en-CA" sz="1600" dirty="0"/>
              <a:t>Resources and Environmental Management</a:t>
            </a:r>
          </a:p>
          <a:p>
            <a:pPr marL="342265" indent="-342265">
              <a:lnSpc>
                <a:spcPct val="90000"/>
              </a:lnSpc>
            </a:pPr>
            <a:r>
              <a:rPr lang="en-CA" sz="1600" dirty="0"/>
              <a:t>Welding Technology*</a:t>
            </a:r>
          </a:p>
          <a:p>
            <a:pPr marL="342265" indent="-342265">
              <a:lnSpc>
                <a:spcPct val="90000"/>
              </a:lnSpc>
            </a:pPr>
            <a:endParaRPr lang="en-CA" sz="1300" dirty="0"/>
          </a:p>
          <a:p>
            <a:pPr marL="342265" indent="-342265">
              <a:lnSpc>
                <a:spcPct val="90000"/>
              </a:lnSpc>
            </a:pPr>
            <a:endParaRPr lang="en-CA" sz="1300" dirty="0"/>
          </a:p>
        </p:txBody>
      </p:sp>
    </p:spTree>
    <p:extLst>
      <p:ext uri="{BB962C8B-B14F-4D97-AF65-F5344CB8AC3E}">
        <p14:creationId xmlns:p14="http://schemas.microsoft.com/office/powerpoint/2010/main" val="322734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Effect transition="in" filter="fade">
                                      <p:cBhvr>
                                        <p:cTn id="105" dur="1000"/>
                                        <p:tgtEl>
                                          <p:spTgt spid="3">
                                            <p:txEl>
                                              <p:pRg st="14" end="14"/>
                                            </p:txEl>
                                          </p:spTgt>
                                        </p:tgtEl>
                                      </p:cBhvr>
                                    </p:animEffect>
                                    <p:anim calcmode="lin" valueType="num">
                                      <p:cBhvr>
                                        <p:cTn id="10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88825"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sp>
        <p:nvSpPr>
          <p:cNvPr id="3" name="Title 2"/>
          <p:cNvSpPr>
            <a:spLocks noGrp="1"/>
          </p:cNvSpPr>
          <p:nvPr>
            <p:ph type="title"/>
          </p:nvPr>
        </p:nvSpPr>
        <p:spPr>
          <a:xfrm>
            <a:off x="1154652" y="973668"/>
            <a:ext cx="8759131" cy="706964"/>
          </a:xfrm>
        </p:spPr>
        <p:txBody>
          <a:bodyPr>
            <a:normAutofit/>
          </a:bodyPr>
          <a:lstStyle/>
          <a:p>
            <a:r>
              <a:rPr lang="en-US">
                <a:solidFill>
                  <a:srgbClr val="FFFFFF"/>
                </a:solidFill>
              </a:rPr>
              <a:t>Course Selection</a:t>
            </a:r>
          </a:p>
        </p:txBody>
      </p:sp>
      <p:sp>
        <p:nvSpPr>
          <p:cNvPr id="32" name="Rectangle 31">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1">
            <a:extLst>
              <a:ext uri="{FF2B5EF4-FFF2-40B4-BE49-F238E27FC236}">
                <a16:creationId xmlns:a16="http://schemas.microsoft.com/office/drawing/2014/main" id="{D79F3A57-3CE0-4AFA-BECF-177D9A63BC28}"/>
              </a:ext>
            </a:extLst>
          </p:cNvPr>
          <p:cNvGraphicFramePr>
            <a:graphicFrameLocks noGrp="1"/>
          </p:cNvGraphicFramePr>
          <p:nvPr>
            <p:ph idx="1"/>
            <p:extLst>
              <p:ext uri="{D42A27DB-BD31-4B8C-83A1-F6EECF244321}">
                <p14:modId xmlns:p14="http://schemas.microsoft.com/office/powerpoint/2010/main" val="2568783698"/>
              </p:ext>
            </p:extLst>
          </p:nvPr>
        </p:nvGraphicFramePr>
        <p:xfrm>
          <a:off x="1286598" y="2324100"/>
          <a:ext cx="962287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83619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B92096A1-6AC3-46FB-979A-18F4AE8B94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83" name="Picture 82">
            <a:extLst>
              <a:ext uri="{FF2B5EF4-FFF2-40B4-BE49-F238E27FC236}">
                <a16:creationId xmlns:a16="http://schemas.microsoft.com/office/drawing/2014/main" id="{F728CD29-58B3-4F21-B30F-28798953D7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85" name="Oval 84">
            <a:extLst>
              <a:ext uri="{FF2B5EF4-FFF2-40B4-BE49-F238E27FC236}">
                <a16:creationId xmlns:a16="http://schemas.microsoft.com/office/drawing/2014/main" id="{74E4178E-1E41-4E39-8171-5EEC297F4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7" name="Picture 86">
            <a:extLst>
              <a:ext uri="{FF2B5EF4-FFF2-40B4-BE49-F238E27FC236}">
                <a16:creationId xmlns:a16="http://schemas.microsoft.com/office/drawing/2014/main" id="{5ED4CF93-A4AC-4FA3-BE1C-E27B351DF7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89" name="Picture 88">
            <a:extLst>
              <a:ext uri="{FF2B5EF4-FFF2-40B4-BE49-F238E27FC236}">
                <a16:creationId xmlns:a16="http://schemas.microsoft.com/office/drawing/2014/main" id="{4150C84B-F28C-46CF-A2DB-070F524044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6770" y="6096000"/>
            <a:ext cx="993475" cy="762000"/>
          </a:xfrm>
          <a:prstGeom prst="rect">
            <a:avLst/>
          </a:prstGeom>
        </p:spPr>
      </p:pic>
      <p:sp>
        <p:nvSpPr>
          <p:cNvPr id="91" name="Rectangle 90">
            <a:extLst>
              <a:ext uri="{FF2B5EF4-FFF2-40B4-BE49-F238E27FC236}">
                <a16:creationId xmlns:a16="http://schemas.microsoft.com/office/drawing/2014/main" id="{0421F718-8F86-42C4-86D6-42E6DB597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45942" y="609601"/>
            <a:ext cx="3324865" cy="1675975"/>
          </a:xfrm>
        </p:spPr>
        <p:txBody>
          <a:bodyPr vert="horz" lIns="91440" tIns="45720" rIns="91440" bIns="45720" rtlCol="0" anchor="t">
            <a:normAutofit/>
          </a:bodyPr>
          <a:lstStyle/>
          <a:p>
            <a:pPr defTabSz="457200"/>
            <a:r>
              <a:rPr lang="en-US" sz="4200"/>
              <a:t>Earn while you Learn</a:t>
            </a:r>
          </a:p>
        </p:txBody>
      </p:sp>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t="28714" b="17645"/>
          <a:stretch/>
        </p:blipFill>
        <p:spPr>
          <a:xfrm rot="5400000">
            <a:off x="3497118" y="1724692"/>
            <a:ext cx="5638797" cy="3408149"/>
          </a:xfrm>
          <a:prstGeom prst="rect">
            <a:avLst/>
          </a:prstGeom>
          <a:effectLst>
            <a:outerShdw blurRad="50800" dist="38100" dir="5400000" algn="t" rotWithShape="0">
              <a:prstClr val="black">
                <a:alpha val="43000"/>
              </a:prstClr>
            </a:outerShdw>
          </a:effectLst>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t="10171" r="-1" b="39209"/>
          <a:stretch/>
        </p:blipFill>
        <p:spPr>
          <a:xfrm rot="5400000">
            <a:off x="7017819" y="1724925"/>
            <a:ext cx="5638797" cy="3408149"/>
          </a:xfrm>
          <a:prstGeom prst="rect">
            <a:avLst/>
          </a:prstGeom>
          <a:effectLst>
            <a:outerShdw blurRad="50800" dist="38100" dir="5400000" algn="t" rotWithShape="0">
              <a:prstClr val="black">
                <a:alpha val="43000"/>
              </a:prstClr>
            </a:outerShdw>
          </a:effectLst>
        </p:spPr>
      </p:pic>
      <p:sp>
        <p:nvSpPr>
          <p:cNvPr id="93" name="Rectangle 92">
            <a:extLst>
              <a:ext uri="{FF2B5EF4-FFF2-40B4-BE49-F238E27FC236}">
                <a16:creationId xmlns:a16="http://schemas.microsoft.com/office/drawing/2014/main" id="{B4BFCD53-7EAD-4FDE-866D-72D8ED608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p:cNvSpPr>
            <a:spLocks noGrp="1"/>
          </p:cNvSpPr>
          <p:nvPr>
            <p:ph type="body" sz="half" idx="2"/>
          </p:nvPr>
        </p:nvSpPr>
        <p:spPr>
          <a:xfrm>
            <a:off x="642008" y="2484544"/>
            <a:ext cx="3328799" cy="3763855"/>
          </a:xfrm>
        </p:spPr>
        <p:txBody>
          <a:bodyPr vert="horz" lIns="91440" tIns="45720" rIns="91440" bIns="45720" rtlCol="0">
            <a:normAutofit/>
          </a:bodyPr>
          <a:lstStyle/>
          <a:p>
            <a:pPr indent="-228600" defTabSz="457200">
              <a:buFont typeface="Wingdings 3" charset="2"/>
              <a:buChar char=""/>
            </a:pPr>
            <a:r>
              <a:rPr lang="en-US"/>
              <a:t>Apprenticeship Accredited programs at SVRSS provide a wonderful opportunity for our students to get a head start on their post-secondary apprenticeships.</a:t>
            </a:r>
          </a:p>
          <a:p>
            <a:pPr indent="-228600" defTabSz="457200">
              <a:buFont typeface="Wingdings 3" charset="2"/>
              <a:buChar char=""/>
            </a:pPr>
            <a:r>
              <a:rPr lang="en-US"/>
              <a:t>Students who complete all courses within 1 of the accredited programs with all marks at 70% or better, will receive the accreditation number on their transcript which will give them credit for Level 1 Technical Training should they choose to pursue further training in apprenticeship.</a:t>
            </a:r>
          </a:p>
        </p:txBody>
      </p:sp>
    </p:spTree>
    <p:extLst>
      <p:ext uri="{BB962C8B-B14F-4D97-AF65-F5344CB8AC3E}">
        <p14:creationId xmlns:p14="http://schemas.microsoft.com/office/powerpoint/2010/main" val="10831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499" y="629266"/>
            <a:ext cx="3329461" cy="1641986"/>
          </a:xfrm>
        </p:spPr>
        <p:txBody>
          <a:bodyPr>
            <a:normAutofit/>
          </a:bodyPr>
          <a:lstStyle/>
          <a:p>
            <a:pPr>
              <a:lnSpc>
                <a:spcPct val="90000"/>
              </a:lnSpc>
            </a:pPr>
            <a:r>
              <a:rPr lang="en-CA" sz="3300"/>
              <a:t>Apprenticeship Accredited Programs</a:t>
            </a:r>
          </a:p>
        </p:txBody>
      </p:sp>
      <p:pic>
        <p:nvPicPr>
          <p:cNvPr id="7" name="Picture 4" descr="Silhouette of a construction site">
            <a:extLst>
              <a:ext uri="{FF2B5EF4-FFF2-40B4-BE49-F238E27FC236}">
                <a16:creationId xmlns:a16="http://schemas.microsoft.com/office/drawing/2014/main" id="{C243F0F7-BD04-4764-BD20-7F62C088C197}"/>
              </a:ext>
            </a:extLst>
          </p:cNvPr>
          <p:cNvPicPr>
            <a:picLocks noChangeAspect="1"/>
          </p:cNvPicPr>
          <p:nvPr/>
        </p:nvPicPr>
        <p:blipFill rotWithShape="1">
          <a:blip r:embed="rId3"/>
          <a:srcRect l="13218" r="13216" b="-1"/>
          <a:stretch/>
        </p:blipFill>
        <p:spPr>
          <a:xfrm>
            <a:off x="4633473" y="10"/>
            <a:ext cx="7558161" cy="6857990"/>
          </a:xfrm>
          <a:prstGeom prst="rect">
            <a:avLst/>
          </a:prstGeom>
        </p:spPr>
      </p:pic>
      <p:sp>
        <p:nvSpPr>
          <p:cNvPr id="13" name="Rectangle 12">
            <a:extLst>
              <a:ext uri="{FF2B5EF4-FFF2-40B4-BE49-F238E27FC236}">
                <a16:creationId xmlns:a16="http://schemas.microsoft.com/office/drawing/2014/main" id="{B86EAD8C-E6F5-45BA-86CF-3EED09D84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Content Placeholder 2"/>
          <p:cNvSpPr>
            <a:spLocks noGrp="1"/>
          </p:cNvSpPr>
          <p:nvPr>
            <p:ph idx="1"/>
          </p:nvPr>
        </p:nvSpPr>
        <p:spPr>
          <a:xfrm>
            <a:off x="650499" y="2438400"/>
            <a:ext cx="3329461" cy="3809999"/>
          </a:xfrm>
        </p:spPr>
        <p:txBody>
          <a:bodyPr>
            <a:normAutofit/>
          </a:bodyPr>
          <a:lstStyle/>
          <a:p>
            <a:pPr marL="0" indent="0">
              <a:buNone/>
            </a:pPr>
            <a:r>
              <a:rPr lang="en-CA"/>
              <a:t>Automotive Technology</a:t>
            </a:r>
          </a:p>
          <a:p>
            <a:pPr marL="0" indent="0">
              <a:buNone/>
            </a:pPr>
            <a:r>
              <a:rPr lang="en-CA"/>
              <a:t>Carpentry</a:t>
            </a:r>
          </a:p>
          <a:p>
            <a:pPr marL="0" indent="0">
              <a:buNone/>
            </a:pPr>
            <a:r>
              <a:rPr lang="en-CA"/>
              <a:t>Culinary Arts</a:t>
            </a:r>
          </a:p>
          <a:p>
            <a:pPr marL="0" indent="0">
              <a:buNone/>
            </a:pPr>
            <a:r>
              <a:rPr lang="en-CA"/>
              <a:t>Electrical</a:t>
            </a:r>
          </a:p>
          <a:p>
            <a:pPr marL="0" indent="0">
              <a:buNone/>
            </a:pPr>
            <a:r>
              <a:rPr lang="en-CA"/>
              <a:t>Hairstyling</a:t>
            </a:r>
          </a:p>
          <a:p>
            <a:pPr marL="0" indent="0">
              <a:buNone/>
            </a:pPr>
            <a:r>
              <a:rPr lang="en-CA"/>
              <a:t>Heavy Duty </a:t>
            </a:r>
          </a:p>
          <a:p>
            <a:pPr marL="0" indent="0">
              <a:buNone/>
            </a:pPr>
            <a:r>
              <a:rPr lang="en-CA"/>
              <a:t>Welding Technology</a:t>
            </a:r>
          </a:p>
          <a:p>
            <a:pPr marL="0" indent="0">
              <a:buNone/>
            </a:pPr>
            <a:endParaRPr lang="en-CA"/>
          </a:p>
        </p:txBody>
      </p:sp>
    </p:spTree>
    <p:extLst>
      <p:ext uri="{BB962C8B-B14F-4D97-AF65-F5344CB8AC3E}">
        <p14:creationId xmlns:p14="http://schemas.microsoft.com/office/powerpoint/2010/main" val="152750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692A-3CCD-824A-1341-B97BBBE64CBB}"/>
              </a:ext>
            </a:extLst>
          </p:cNvPr>
          <p:cNvSpPr>
            <a:spLocks noGrp="1"/>
          </p:cNvSpPr>
          <p:nvPr>
            <p:ph type="title"/>
          </p:nvPr>
        </p:nvSpPr>
        <p:spPr/>
        <p:txBody>
          <a:bodyPr/>
          <a:lstStyle/>
          <a:p>
            <a:r>
              <a:rPr lang="en-CA" dirty="0"/>
              <a:t>Apprenticeship Accredited Programs</a:t>
            </a:r>
            <a:endParaRPr lang="en-US" dirty="0"/>
          </a:p>
        </p:txBody>
      </p:sp>
      <p:sp>
        <p:nvSpPr>
          <p:cNvPr id="3" name="Content Placeholder 2">
            <a:extLst>
              <a:ext uri="{FF2B5EF4-FFF2-40B4-BE49-F238E27FC236}">
                <a16:creationId xmlns:a16="http://schemas.microsoft.com/office/drawing/2014/main" id="{59601429-DC03-D98C-8298-169E0E64A5E4}"/>
              </a:ext>
            </a:extLst>
          </p:cNvPr>
          <p:cNvSpPr>
            <a:spLocks noGrp="1"/>
          </p:cNvSpPr>
          <p:nvPr>
            <p:ph idx="1"/>
          </p:nvPr>
        </p:nvSpPr>
        <p:spPr/>
        <p:txBody>
          <a:bodyPr>
            <a:normAutofit/>
          </a:bodyPr>
          <a:lstStyle/>
          <a:p>
            <a:pPr marL="0" indent="0">
              <a:buNone/>
            </a:pPr>
            <a:r>
              <a:rPr lang="en-CA" sz="2400" dirty="0"/>
              <a:t>If you plan to complete one of the 7 accredited programs, you need to meet with a counselor to make sure you have taken all the courses in your program.  </a:t>
            </a:r>
          </a:p>
          <a:p>
            <a:pPr marL="0" indent="0">
              <a:buNone/>
            </a:pPr>
            <a:r>
              <a:rPr lang="en-CA" sz="2400" dirty="0"/>
              <a:t>You will also need to check on the marks you have received ensuring that they meet the 70% minimum.</a:t>
            </a:r>
            <a:endParaRPr lang="en-US" sz="2400" dirty="0"/>
          </a:p>
        </p:txBody>
      </p:sp>
    </p:spTree>
    <p:extLst>
      <p:ext uri="{BB962C8B-B14F-4D97-AF65-F5344CB8AC3E}">
        <p14:creationId xmlns:p14="http://schemas.microsoft.com/office/powerpoint/2010/main" val="394360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5777"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2"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3636" y="6228080"/>
            <a:ext cx="993476" cy="762000"/>
          </a:xfrm>
          <a:prstGeom prst="rect">
            <a:avLst/>
          </a:prstGeom>
        </p:spPr>
      </p:pic>
      <p:sp>
        <p:nvSpPr>
          <p:cNvPr id="2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7" y="0"/>
            <a:ext cx="12188824"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p:cNvSpPr>
            <a:spLocks noGrp="1"/>
          </p:cNvSpPr>
          <p:nvPr>
            <p:ph type="title"/>
          </p:nvPr>
        </p:nvSpPr>
        <p:spPr>
          <a:xfrm>
            <a:off x="805985" y="804672"/>
            <a:ext cx="3520442" cy="5248656"/>
          </a:xfrm>
        </p:spPr>
        <p:txBody>
          <a:bodyPr anchor="ctr">
            <a:normAutofit/>
          </a:bodyPr>
          <a:lstStyle/>
          <a:p>
            <a:pPr algn="ctr"/>
            <a:r>
              <a:rPr lang="en-CA"/>
              <a:t>H</a:t>
            </a:r>
            <a:r>
              <a:rPr lang="en-US"/>
              <a:t>ealth Care Aide program – dual credit</a:t>
            </a:r>
          </a:p>
        </p:txBody>
      </p:sp>
      <p:sp>
        <p:nvSpPr>
          <p:cNvPr id="3" name="Content Placeholder 2"/>
          <p:cNvSpPr>
            <a:spLocks noGrp="1"/>
          </p:cNvSpPr>
          <p:nvPr>
            <p:ph idx="1"/>
          </p:nvPr>
        </p:nvSpPr>
        <p:spPr>
          <a:xfrm>
            <a:off x="4974565" y="804671"/>
            <a:ext cx="6398263" cy="5248657"/>
          </a:xfrm>
        </p:spPr>
        <p:txBody>
          <a:bodyPr anchor="ctr">
            <a:normAutofit/>
          </a:bodyPr>
          <a:lstStyle/>
          <a:p>
            <a:pPr marL="0" indent="0">
              <a:lnSpc>
                <a:spcPct val="90000"/>
              </a:lnSpc>
              <a:buNone/>
            </a:pPr>
            <a:endParaRPr lang="en-US" sz="1700"/>
          </a:p>
          <a:p>
            <a:pPr marL="0" indent="0">
              <a:lnSpc>
                <a:spcPct val="90000"/>
              </a:lnSpc>
              <a:buNone/>
            </a:pPr>
            <a:endParaRPr lang="en-US" sz="1700"/>
          </a:p>
          <a:p>
            <a:pPr marL="0" indent="0">
              <a:lnSpc>
                <a:spcPct val="90000"/>
              </a:lnSpc>
              <a:buNone/>
            </a:pPr>
            <a:r>
              <a:rPr lang="en-US" sz="1700" dirty="0"/>
              <a:t>The Health Care Aide program is available to  Grade 12 students. It is designed to provide students with on-the-job training.</a:t>
            </a:r>
            <a:endParaRPr lang="en-US" sz="1700"/>
          </a:p>
          <a:p>
            <a:pPr marL="0" indent="0">
              <a:lnSpc>
                <a:spcPct val="90000"/>
              </a:lnSpc>
              <a:buNone/>
            </a:pPr>
            <a:r>
              <a:rPr lang="en-US" sz="1700" dirty="0"/>
              <a:t>This is a demanding set of 5 courses. Students who wish to pursue this option at the Grade 12 level need to start planning early as they will need to complete all compulsory courses in their Grade 11 year and the 1</a:t>
            </a:r>
            <a:r>
              <a:rPr lang="en-US" sz="1700" baseline="30000" dirty="0"/>
              <a:t>st</a:t>
            </a:r>
            <a:r>
              <a:rPr lang="en-US" sz="1700" dirty="0"/>
              <a:t> semester of Grade 12. </a:t>
            </a:r>
            <a:endParaRPr lang="en-US" sz="1700"/>
          </a:p>
          <a:p>
            <a:pPr marL="0" indent="0">
              <a:lnSpc>
                <a:spcPct val="90000"/>
              </a:lnSpc>
              <a:buNone/>
            </a:pPr>
            <a:r>
              <a:rPr lang="en-US" sz="1700" dirty="0"/>
              <a:t>This program allows students the benefit of completing their high school graduation and the UCN Health Care Aide Certificate at the same time.</a:t>
            </a:r>
            <a:endParaRPr lang="en-US" sz="1700"/>
          </a:p>
          <a:p>
            <a:pPr marL="0" indent="0">
              <a:lnSpc>
                <a:spcPct val="90000"/>
              </a:lnSpc>
              <a:buNone/>
            </a:pPr>
            <a:r>
              <a:rPr lang="en-US" sz="1700" dirty="0"/>
              <a:t>		</a:t>
            </a:r>
            <a:endParaRPr lang="en-US" sz="1700"/>
          </a:p>
          <a:p>
            <a:pPr marL="0" indent="0">
              <a:lnSpc>
                <a:spcPct val="90000"/>
              </a:lnSpc>
              <a:buNone/>
            </a:pPr>
            <a:endParaRPr lang="en-US" sz="1700"/>
          </a:p>
          <a:p>
            <a:pPr marL="0" indent="0">
              <a:lnSpc>
                <a:spcPct val="90000"/>
              </a:lnSpc>
              <a:buNone/>
            </a:pPr>
            <a:r>
              <a:rPr lang="en-US" sz="1700" dirty="0"/>
              <a:t>*Students who wish to follow this path are encouraged to meet with a counselor to plan their courses.  </a:t>
            </a:r>
            <a:endParaRPr lang="en-US" sz="1700"/>
          </a:p>
          <a:p>
            <a:pPr marL="0" indent="0">
              <a:lnSpc>
                <a:spcPct val="90000"/>
              </a:lnSpc>
              <a:buNone/>
            </a:pPr>
            <a:endParaRPr lang="en-US" sz="1700"/>
          </a:p>
          <a:p>
            <a:pPr marL="274238" lvl="1" indent="0">
              <a:lnSpc>
                <a:spcPct val="90000"/>
              </a:lnSpc>
              <a:buNone/>
            </a:pPr>
            <a:endParaRPr lang="en-US" sz="1700"/>
          </a:p>
          <a:p>
            <a:pPr lvl="1">
              <a:lnSpc>
                <a:spcPct val="90000"/>
              </a:lnSpc>
              <a:buFont typeface="Courier New" panose="02070309020205020404" pitchFamily="49" charset="0"/>
              <a:buChar char="o"/>
            </a:pPr>
            <a:endParaRPr lang="en-US" sz="1700"/>
          </a:p>
          <a:p>
            <a:pPr marL="274238" lvl="1" indent="0">
              <a:lnSpc>
                <a:spcPct val="90000"/>
              </a:lnSpc>
              <a:buNone/>
            </a:pPr>
            <a:endParaRPr lang="en-US" sz="1700"/>
          </a:p>
        </p:txBody>
      </p:sp>
    </p:spTree>
    <p:extLst>
      <p:ext uri="{BB962C8B-B14F-4D97-AF65-F5344CB8AC3E}">
        <p14:creationId xmlns:p14="http://schemas.microsoft.com/office/powerpoint/2010/main" val="24520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3427" y="0"/>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9" name="Freeform: Shape 28">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989612"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p:cNvSpPr>
            <a:spLocks noGrp="1"/>
          </p:cNvSpPr>
          <p:nvPr>
            <p:ph type="title"/>
          </p:nvPr>
        </p:nvSpPr>
        <p:spPr>
          <a:xfrm>
            <a:off x="652972" y="1645920"/>
            <a:ext cx="3521962" cy="4470821"/>
          </a:xfrm>
        </p:spPr>
        <p:txBody>
          <a:bodyPr>
            <a:normAutofit/>
          </a:bodyPr>
          <a:lstStyle/>
          <a:p>
            <a:pPr algn="r"/>
            <a:r>
              <a:rPr lang="en-US">
                <a:solidFill>
                  <a:srgbClr val="FFFFFF"/>
                </a:solidFill>
              </a:rPr>
              <a:t>How many courses do I need to pick?</a:t>
            </a:r>
          </a:p>
        </p:txBody>
      </p:sp>
      <p:sp>
        <p:nvSpPr>
          <p:cNvPr id="2" name="Content Placeholder 1"/>
          <p:cNvSpPr>
            <a:spLocks noGrp="1"/>
          </p:cNvSpPr>
          <p:nvPr>
            <p:ph idx="1"/>
          </p:nvPr>
        </p:nvSpPr>
        <p:spPr>
          <a:xfrm>
            <a:off x="5214123" y="576846"/>
            <a:ext cx="5917962" cy="6165417"/>
          </a:xfrm>
        </p:spPr>
        <p:txBody>
          <a:bodyPr vert="horz" lIns="91440" tIns="45720" rIns="91440" bIns="45720" rtlCol="0" anchor="t">
            <a:normAutofit/>
          </a:bodyPr>
          <a:lstStyle/>
          <a:p>
            <a:pPr marL="342265" indent="-342265">
              <a:buFont typeface="Calibri" charset="2"/>
              <a:buChar char="-"/>
            </a:pPr>
            <a:endParaRPr lang="en-US" dirty="0"/>
          </a:p>
          <a:p>
            <a:pPr marL="342265" indent="-342265">
              <a:buFont typeface="Calibri" charset="2"/>
              <a:buChar char="-"/>
            </a:pPr>
            <a:r>
              <a:rPr lang="en-US" dirty="0"/>
              <a:t>All students will need to select their compulsory courses:</a:t>
            </a:r>
          </a:p>
          <a:p>
            <a:pPr marL="742315" lvl="1" indent="-285115"/>
            <a:r>
              <a:rPr lang="en-US" dirty="0"/>
              <a:t>ELA:  Comprehensive or Literary Focus</a:t>
            </a:r>
          </a:p>
          <a:p>
            <a:pPr marL="742315" lvl="1" indent="-285115"/>
            <a:r>
              <a:rPr lang="en-US" sz="1750" dirty="0"/>
              <a:t>Math:  Applied, Essential or Pre-Calculus</a:t>
            </a:r>
          </a:p>
          <a:p>
            <a:pPr marL="742315" lvl="1" indent="-285115"/>
            <a:r>
              <a:rPr lang="en-US" sz="1750" dirty="0"/>
              <a:t>Phys. Ed:  25%-75%/lifeguarding course/100%</a:t>
            </a:r>
          </a:p>
          <a:p>
            <a:pPr marL="342265" indent="-342265">
              <a:buFont typeface="Calibri" charset="2"/>
              <a:buChar char="-"/>
            </a:pPr>
            <a:endParaRPr lang="en-US" sz="1750" dirty="0"/>
          </a:p>
          <a:p>
            <a:pPr marL="342265" indent="-342265">
              <a:buFont typeface="Calibri" charset="2"/>
              <a:buChar char="-"/>
            </a:pPr>
            <a:r>
              <a:rPr lang="en-US" sz="1750" dirty="0"/>
              <a:t>Grade 12 students need to select the electives they need. For some that will be academic electives i.e. Physics 40S, for others it will be your remaining courses for accreditation. </a:t>
            </a:r>
          </a:p>
          <a:p>
            <a:pPr marL="342265" indent="-342265">
              <a:buFont typeface="Calibri" charset="2"/>
              <a:buChar char="-"/>
            </a:pPr>
            <a:r>
              <a:rPr lang="en-US" sz="1750" dirty="0"/>
              <a:t>The number of courses you take in Grade 12 is based on what you need.</a:t>
            </a:r>
          </a:p>
          <a:p>
            <a:pPr marL="323850" lvl="1" indent="0">
              <a:buNone/>
            </a:pPr>
            <a:endParaRPr lang="en-US" dirty="0"/>
          </a:p>
          <a:p>
            <a:pPr marL="323850" lvl="1" indent="0">
              <a:buNone/>
            </a:pPr>
            <a:r>
              <a:rPr lang="en-US" sz="1750" dirty="0"/>
              <a:t> 	</a:t>
            </a:r>
          </a:p>
          <a:p>
            <a:pPr marL="742315" lvl="1" indent="-285115"/>
            <a:endParaRPr lang="en-US" dirty="0"/>
          </a:p>
          <a:p>
            <a:pPr marL="426085" lvl="1" indent="0">
              <a:buNone/>
            </a:pPr>
            <a:endParaRPr lang="en-US" dirty="0"/>
          </a:p>
        </p:txBody>
      </p:sp>
    </p:spTree>
    <p:extLst>
      <p:ext uri="{BB962C8B-B14F-4D97-AF65-F5344CB8AC3E}">
        <p14:creationId xmlns:p14="http://schemas.microsoft.com/office/powerpoint/2010/main" val="1653957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C8F6-D14B-F909-5363-96DF529CBAAC}"/>
              </a:ext>
            </a:extLst>
          </p:cNvPr>
          <p:cNvSpPr>
            <a:spLocks noGrp="1"/>
          </p:cNvSpPr>
          <p:nvPr>
            <p:ph type="title"/>
          </p:nvPr>
        </p:nvSpPr>
        <p:spPr>
          <a:xfrm>
            <a:off x="6740352" y="629266"/>
            <a:ext cx="3306882" cy="1641986"/>
          </a:xfrm>
        </p:spPr>
        <p:txBody>
          <a:bodyPr vert="horz" lIns="91440" tIns="45720" rIns="91440" bIns="45720" rtlCol="0">
            <a:normAutofit/>
          </a:bodyPr>
          <a:lstStyle/>
          <a:p>
            <a:pPr defTabSz="457200">
              <a:lnSpc>
                <a:spcPct val="90000"/>
              </a:lnSpc>
            </a:pPr>
            <a:r>
              <a:rPr lang="en-US" sz="2900"/>
              <a:t>Here is what your course selection form will look like.</a:t>
            </a:r>
          </a:p>
        </p:txBody>
      </p:sp>
      <p:sp>
        <p:nvSpPr>
          <p:cNvPr id="25" name="Content Placeholder 24">
            <a:extLst>
              <a:ext uri="{FF2B5EF4-FFF2-40B4-BE49-F238E27FC236}">
                <a16:creationId xmlns:a16="http://schemas.microsoft.com/office/drawing/2014/main" id="{5711A3F6-D006-D6AE-347E-B474168EE7A4}"/>
              </a:ext>
            </a:extLst>
          </p:cNvPr>
          <p:cNvSpPr>
            <a:spLocks noGrp="1"/>
          </p:cNvSpPr>
          <p:nvPr>
            <p:ph idx="1"/>
          </p:nvPr>
        </p:nvSpPr>
        <p:spPr>
          <a:xfrm>
            <a:off x="6740352" y="2438400"/>
            <a:ext cx="3306882" cy="3809999"/>
          </a:xfrm>
        </p:spPr>
        <p:txBody>
          <a:bodyPr vert="horz" lIns="91440" tIns="45720" rIns="91440" bIns="45720" rtlCol="0" anchor="t">
            <a:normAutofit/>
          </a:bodyPr>
          <a:lstStyle/>
          <a:p>
            <a:pPr marL="0" indent="0">
              <a:buNone/>
            </a:pPr>
            <a:r>
              <a:rPr lang="en-US" sz="1950" dirty="0"/>
              <a:t>Grade 12 students need to fill in the column on the right.</a:t>
            </a:r>
            <a:endParaRPr lang="en-US" dirty="0"/>
          </a:p>
        </p:txBody>
      </p:sp>
      <p:pic>
        <p:nvPicPr>
          <p:cNvPr id="6" name="Picture 5">
            <a:extLst>
              <a:ext uri="{FF2B5EF4-FFF2-40B4-BE49-F238E27FC236}">
                <a16:creationId xmlns:a16="http://schemas.microsoft.com/office/drawing/2014/main" id="{7E512667-7619-26DD-677C-73500D40EF9B}"/>
              </a:ext>
            </a:extLst>
          </p:cNvPr>
          <p:cNvPicPr>
            <a:picLocks noChangeAspect="1"/>
          </p:cNvPicPr>
          <p:nvPr/>
        </p:nvPicPr>
        <p:blipFill>
          <a:blip r:embed="rId3"/>
          <a:stretch>
            <a:fillRect/>
          </a:stretch>
        </p:blipFill>
        <p:spPr>
          <a:xfrm>
            <a:off x="263568" y="140620"/>
            <a:ext cx="5839416" cy="6576759"/>
          </a:xfrm>
          <a:prstGeom prst="rect">
            <a:avLst/>
          </a:prstGeom>
        </p:spPr>
      </p:pic>
    </p:spTree>
    <p:extLst>
      <p:ext uri="{BB962C8B-B14F-4D97-AF65-F5344CB8AC3E}">
        <p14:creationId xmlns:p14="http://schemas.microsoft.com/office/powerpoint/2010/main" val="173050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3427" y="0"/>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4"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989612"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p:cNvSpPr>
            <a:spLocks noGrp="1"/>
          </p:cNvSpPr>
          <p:nvPr>
            <p:ph type="title"/>
          </p:nvPr>
        </p:nvSpPr>
        <p:spPr>
          <a:xfrm>
            <a:off x="652972" y="1645920"/>
            <a:ext cx="3521962" cy="4470821"/>
          </a:xfrm>
        </p:spPr>
        <p:txBody>
          <a:bodyPr>
            <a:normAutofit/>
          </a:bodyPr>
          <a:lstStyle/>
          <a:p>
            <a:pPr algn="r"/>
            <a:r>
              <a:rPr lang="en-US">
                <a:solidFill>
                  <a:srgbClr val="FFFFFF"/>
                </a:solidFill>
              </a:rPr>
              <a:t>Now what?</a:t>
            </a:r>
          </a:p>
        </p:txBody>
      </p:sp>
      <p:sp>
        <p:nvSpPr>
          <p:cNvPr id="2" name="Content Placeholder 1"/>
          <p:cNvSpPr>
            <a:spLocks noGrp="1"/>
          </p:cNvSpPr>
          <p:nvPr>
            <p:ph idx="1"/>
          </p:nvPr>
        </p:nvSpPr>
        <p:spPr>
          <a:xfrm>
            <a:off x="5202753" y="1645920"/>
            <a:ext cx="5917962" cy="4470821"/>
          </a:xfrm>
        </p:spPr>
        <p:txBody>
          <a:bodyPr vert="horz" lIns="91440" tIns="45720" rIns="91440" bIns="45720" rtlCol="0" anchor="t">
            <a:normAutofit/>
          </a:bodyPr>
          <a:lstStyle/>
          <a:p>
            <a:pPr marL="342265" indent="-342265"/>
            <a:r>
              <a:rPr lang="en-US" sz="1950" dirty="0"/>
              <a:t>Take your form home and discuss everything with your parents/guardians.</a:t>
            </a:r>
          </a:p>
          <a:p>
            <a:pPr marL="342265" indent="-342265"/>
            <a:r>
              <a:rPr lang="en-US" sz="1950" dirty="0"/>
              <a:t>Bring your signed course registration form back by April 7</a:t>
            </a:r>
          </a:p>
          <a:p>
            <a:pPr marL="342265" indent="-342265"/>
            <a:r>
              <a:rPr lang="en-US" sz="1950" dirty="0"/>
              <a:t>We will be meeting in the Resource Centre, you will be called down.</a:t>
            </a:r>
          </a:p>
          <a:p>
            <a:pPr marL="342265" indent="-342265"/>
            <a:r>
              <a:rPr lang="en-US" sz="1950" b="1" dirty="0"/>
              <a:t>Bring your registration sheet signed by your parents!!!</a:t>
            </a:r>
          </a:p>
          <a:p>
            <a:pPr marL="342265" indent="-342265"/>
            <a:r>
              <a:rPr lang="en-US" sz="1950" dirty="0"/>
              <a:t>Make sure you know your username and your password for MyBluePrint, if you don’t remember what it is please go into MyBluePrint and reset your password.  </a:t>
            </a:r>
          </a:p>
        </p:txBody>
      </p:sp>
    </p:spTree>
    <p:extLst>
      <p:ext uri="{BB962C8B-B14F-4D97-AF65-F5344CB8AC3E}">
        <p14:creationId xmlns:p14="http://schemas.microsoft.com/office/powerpoint/2010/main" val="623382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6770" y="6096000"/>
            <a:ext cx="993475" cy="762000"/>
          </a:xfrm>
          <a:prstGeom prst="rect">
            <a:avLst/>
          </a:prstGeom>
        </p:spPr>
      </p:pic>
      <p:sp>
        <p:nvSpPr>
          <p:cNvPr id="19" name="Rectangle 18">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p:cNvSpPr>
            <a:spLocks noGrp="1"/>
          </p:cNvSpPr>
          <p:nvPr>
            <p:ph type="title"/>
          </p:nvPr>
        </p:nvSpPr>
        <p:spPr>
          <a:xfrm>
            <a:off x="8199703" y="1454964"/>
            <a:ext cx="3341589" cy="3308840"/>
          </a:xfrm>
        </p:spPr>
        <p:txBody>
          <a:bodyPr vert="horz" lIns="91440" tIns="45720" rIns="91440" bIns="45720" rtlCol="0" anchor="b">
            <a:normAutofit/>
          </a:bodyPr>
          <a:lstStyle/>
          <a:p>
            <a:pPr defTabSz="457200"/>
            <a:r>
              <a:rPr lang="en-US" sz="5900" dirty="0"/>
              <a:t>That’s it for now!</a:t>
            </a:r>
          </a:p>
        </p:txBody>
      </p:sp>
      <p:sp>
        <p:nvSpPr>
          <p:cNvPr id="2" name="Subtitle 1"/>
          <p:cNvSpPr>
            <a:spLocks noGrp="1"/>
          </p:cNvSpPr>
          <p:nvPr>
            <p:ph type="body" idx="1"/>
          </p:nvPr>
        </p:nvSpPr>
        <p:spPr>
          <a:xfrm>
            <a:off x="8199703" y="4763803"/>
            <a:ext cx="3341589" cy="1464378"/>
          </a:xfrm>
        </p:spPr>
        <p:txBody>
          <a:bodyPr vert="horz" lIns="91440" tIns="45720" rIns="91440" bIns="45720" rtlCol="0" anchor="t">
            <a:normAutofit/>
          </a:bodyPr>
          <a:lstStyle/>
          <a:p>
            <a:pPr defTabSz="457200"/>
            <a:r>
              <a:rPr lang="en-US" sz="1800" dirty="0"/>
              <a:t>Please see a counselor if you have any questions about your course selection.</a:t>
            </a:r>
          </a:p>
        </p:txBody>
      </p:sp>
      <p:pic>
        <p:nvPicPr>
          <p:cNvPr id="5" name="Picture 4" descr="Glasses on top of a book">
            <a:extLst>
              <a:ext uri="{FF2B5EF4-FFF2-40B4-BE49-F238E27FC236}">
                <a16:creationId xmlns:a16="http://schemas.microsoft.com/office/drawing/2014/main" id="{9603FCB8-1403-491F-B52A-6AAC3B60D750}"/>
              </a:ext>
            </a:extLst>
          </p:cNvPr>
          <p:cNvPicPr>
            <a:picLocks noChangeAspect="1"/>
          </p:cNvPicPr>
          <p:nvPr/>
        </p:nvPicPr>
        <p:blipFill rotWithShape="1">
          <a:blip r:embed="rId7"/>
          <a:srcRect l="856" r="26188" b="-1"/>
          <a:stretch/>
        </p:blipFill>
        <p:spPr>
          <a:xfrm>
            <a:off x="20" y="10"/>
            <a:ext cx="7552151" cy="6857990"/>
          </a:xfrm>
          <a:prstGeom prst="rect">
            <a:avLst/>
          </a:prstGeom>
        </p:spPr>
      </p:pic>
    </p:spTree>
    <p:extLst>
      <p:ext uri="{BB962C8B-B14F-4D97-AF65-F5344CB8AC3E}">
        <p14:creationId xmlns:p14="http://schemas.microsoft.com/office/powerpoint/2010/main" val="77058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6F014-ECAE-FB51-B100-E138CD1F429D}"/>
              </a:ext>
            </a:extLst>
          </p:cNvPr>
          <p:cNvSpPr>
            <a:spLocks noGrp="1"/>
          </p:cNvSpPr>
          <p:nvPr>
            <p:ph type="title"/>
          </p:nvPr>
        </p:nvSpPr>
        <p:spPr>
          <a:xfrm>
            <a:off x="4705423" y="629266"/>
            <a:ext cx="5341811" cy="1641986"/>
          </a:xfrm>
        </p:spPr>
        <p:txBody>
          <a:bodyPr>
            <a:normAutofit/>
          </a:bodyPr>
          <a:lstStyle/>
          <a:p>
            <a:r>
              <a:rPr lang="en-CA" sz="3900"/>
              <a:t>Grade 12 Compulsory Courses</a:t>
            </a:r>
            <a:endParaRPr lang="en-US" sz="3900"/>
          </a:p>
        </p:txBody>
      </p:sp>
      <p:pic>
        <p:nvPicPr>
          <p:cNvPr id="5" name="Picture 4" descr="A calculus formula">
            <a:extLst>
              <a:ext uri="{FF2B5EF4-FFF2-40B4-BE49-F238E27FC236}">
                <a16:creationId xmlns:a16="http://schemas.microsoft.com/office/drawing/2014/main" id="{DDFDD0DB-9DC4-2405-BA03-9844BA4782B3}"/>
              </a:ext>
            </a:extLst>
          </p:cNvPr>
          <p:cNvPicPr>
            <a:picLocks noChangeAspect="1"/>
          </p:cNvPicPr>
          <p:nvPr/>
        </p:nvPicPr>
        <p:blipFill>
          <a:blip r:embed="rId3"/>
          <a:srcRect l="27230" r="33273" b="-1"/>
          <a:stretch/>
        </p:blipFill>
        <p:spPr>
          <a:xfrm>
            <a:off x="20" y="10"/>
            <a:ext cx="4057870" cy="6857990"/>
          </a:xfrm>
          <a:prstGeom prst="rect">
            <a:avLst/>
          </a:prstGeom>
        </p:spPr>
      </p:pic>
      <p:sp>
        <p:nvSpPr>
          <p:cNvPr id="3" name="Content Placeholder 2">
            <a:extLst>
              <a:ext uri="{FF2B5EF4-FFF2-40B4-BE49-F238E27FC236}">
                <a16:creationId xmlns:a16="http://schemas.microsoft.com/office/drawing/2014/main" id="{469C868B-5624-C674-2AAE-3BF7857142A2}"/>
              </a:ext>
            </a:extLst>
          </p:cNvPr>
          <p:cNvSpPr>
            <a:spLocks noGrp="1"/>
          </p:cNvSpPr>
          <p:nvPr>
            <p:ph idx="1"/>
          </p:nvPr>
        </p:nvSpPr>
        <p:spPr>
          <a:xfrm>
            <a:off x="4705423" y="1981200"/>
            <a:ext cx="5341811" cy="4724400"/>
          </a:xfrm>
        </p:spPr>
        <p:txBody>
          <a:bodyPr>
            <a:normAutofit/>
          </a:bodyPr>
          <a:lstStyle/>
          <a:p>
            <a:pPr marL="0" indent="0">
              <a:lnSpc>
                <a:spcPct val="90000"/>
              </a:lnSpc>
              <a:spcBef>
                <a:spcPts val="0"/>
              </a:spcBef>
              <a:buNone/>
            </a:pPr>
            <a:r>
              <a:rPr lang="en-US" sz="2000" b="1" dirty="0">
                <a:ea typeface="+mj-lt"/>
                <a:cs typeface="+mj-lt"/>
              </a:rPr>
              <a:t>English Language Arts</a:t>
            </a:r>
            <a:endParaRPr lang="en-US" sz="2000" dirty="0">
              <a:ea typeface="+mj-lt"/>
              <a:cs typeface="+mj-lt"/>
            </a:endParaRPr>
          </a:p>
          <a:p>
            <a:pPr marL="342265" indent="-342265">
              <a:lnSpc>
                <a:spcPct val="90000"/>
              </a:lnSpc>
              <a:spcBef>
                <a:spcPts val="0"/>
              </a:spcBef>
              <a:buFont typeface="Wingdings 3"/>
              <a:buChar char=""/>
            </a:pPr>
            <a:r>
              <a:rPr lang="en-US" sz="2000" dirty="0">
                <a:ea typeface="+mj-lt"/>
                <a:cs typeface="+mj-lt"/>
              </a:rPr>
              <a:t>Comprehensive Focus</a:t>
            </a:r>
          </a:p>
          <a:p>
            <a:pPr marL="342265" indent="-342265">
              <a:lnSpc>
                <a:spcPct val="90000"/>
              </a:lnSpc>
              <a:spcBef>
                <a:spcPts val="0"/>
              </a:spcBef>
              <a:buFont typeface="Wingdings 3"/>
              <a:buChar char=""/>
            </a:pPr>
            <a:r>
              <a:rPr lang="en-US" sz="2000" dirty="0">
                <a:ea typeface="+mj-lt"/>
                <a:cs typeface="+mj-lt"/>
              </a:rPr>
              <a:t>Literary Focus</a:t>
            </a:r>
          </a:p>
          <a:p>
            <a:pPr marL="0" indent="0">
              <a:lnSpc>
                <a:spcPct val="90000"/>
              </a:lnSpc>
              <a:spcBef>
                <a:spcPts val="0"/>
              </a:spcBef>
              <a:buNone/>
            </a:pPr>
            <a:endParaRPr lang="en-US" sz="2000" dirty="0">
              <a:ea typeface="+mj-lt"/>
              <a:cs typeface="+mj-lt"/>
            </a:endParaRPr>
          </a:p>
          <a:p>
            <a:pPr marL="0" indent="0">
              <a:lnSpc>
                <a:spcPct val="90000"/>
              </a:lnSpc>
              <a:spcBef>
                <a:spcPts val="0"/>
              </a:spcBef>
              <a:buNone/>
            </a:pPr>
            <a:r>
              <a:rPr lang="en-US" sz="2000" b="1" dirty="0">
                <a:ea typeface="+mj-lt"/>
                <a:cs typeface="+mj-lt"/>
              </a:rPr>
              <a:t>Mathematics</a:t>
            </a:r>
            <a:endParaRPr lang="en-US" sz="2000" dirty="0">
              <a:ea typeface="+mj-lt"/>
              <a:cs typeface="+mj-lt"/>
            </a:endParaRPr>
          </a:p>
          <a:p>
            <a:pPr marL="342265" indent="-342265">
              <a:lnSpc>
                <a:spcPct val="90000"/>
              </a:lnSpc>
              <a:spcBef>
                <a:spcPts val="0"/>
              </a:spcBef>
              <a:buFont typeface="Wingdings 3"/>
              <a:buChar char=""/>
            </a:pPr>
            <a:r>
              <a:rPr lang="en-US" sz="2000" dirty="0">
                <a:ea typeface="+mj-lt"/>
                <a:cs typeface="+mj-lt"/>
              </a:rPr>
              <a:t>Applied</a:t>
            </a:r>
          </a:p>
          <a:p>
            <a:pPr marL="342265" indent="-342265">
              <a:lnSpc>
                <a:spcPct val="90000"/>
              </a:lnSpc>
              <a:spcBef>
                <a:spcPts val="0"/>
              </a:spcBef>
              <a:buFont typeface="Wingdings 3"/>
              <a:buChar char=""/>
            </a:pPr>
            <a:r>
              <a:rPr lang="en-US" sz="2000" dirty="0">
                <a:ea typeface="+mj-lt"/>
                <a:cs typeface="+mj-lt"/>
              </a:rPr>
              <a:t>Essentials</a:t>
            </a:r>
          </a:p>
          <a:p>
            <a:pPr marL="342265" indent="-342265">
              <a:lnSpc>
                <a:spcPct val="90000"/>
              </a:lnSpc>
              <a:spcBef>
                <a:spcPts val="0"/>
              </a:spcBef>
              <a:buFont typeface="Wingdings 3"/>
              <a:buChar char=""/>
            </a:pPr>
            <a:r>
              <a:rPr lang="en-US" sz="2000" dirty="0">
                <a:ea typeface="+mj-lt"/>
                <a:cs typeface="+mj-lt"/>
              </a:rPr>
              <a:t>Pre-Calculus</a:t>
            </a:r>
          </a:p>
          <a:p>
            <a:pPr marL="342265" indent="-342265">
              <a:lnSpc>
                <a:spcPct val="90000"/>
              </a:lnSpc>
              <a:spcBef>
                <a:spcPts val="0"/>
              </a:spcBef>
              <a:buFont typeface="Wingdings 3"/>
              <a:buChar char=""/>
            </a:pPr>
            <a:endParaRPr lang="en-US" sz="2000" dirty="0">
              <a:ea typeface="+mj-lt"/>
              <a:cs typeface="+mj-lt"/>
            </a:endParaRPr>
          </a:p>
          <a:p>
            <a:pPr marL="0" indent="0">
              <a:lnSpc>
                <a:spcPct val="90000"/>
              </a:lnSpc>
              <a:spcBef>
                <a:spcPts val="0"/>
              </a:spcBef>
              <a:buNone/>
            </a:pPr>
            <a:r>
              <a:rPr lang="en-US" sz="2000" b="1" dirty="0">
                <a:ea typeface="+mj-lt"/>
                <a:cs typeface="+mj-lt"/>
              </a:rPr>
              <a:t>Physical Education</a:t>
            </a:r>
            <a:endParaRPr lang="en-US" sz="2000" dirty="0">
              <a:ea typeface="+mj-lt"/>
              <a:cs typeface="+mj-lt"/>
            </a:endParaRPr>
          </a:p>
          <a:p>
            <a:pPr marL="342265" indent="-342265">
              <a:lnSpc>
                <a:spcPct val="90000"/>
              </a:lnSpc>
              <a:spcBef>
                <a:spcPts val="0"/>
              </a:spcBef>
              <a:buFont typeface="Wingdings 3"/>
              <a:buChar char=""/>
            </a:pPr>
            <a:r>
              <a:rPr lang="en-US" sz="2000" dirty="0">
                <a:ea typeface="+mj-lt"/>
                <a:cs typeface="+mj-lt"/>
              </a:rPr>
              <a:t>25% in class 75% out of class</a:t>
            </a:r>
          </a:p>
          <a:p>
            <a:pPr marL="342265" indent="-342265">
              <a:lnSpc>
                <a:spcPct val="90000"/>
              </a:lnSpc>
              <a:spcBef>
                <a:spcPts val="0"/>
              </a:spcBef>
              <a:buFont typeface="Wingdings 3"/>
              <a:buChar char=""/>
            </a:pPr>
            <a:r>
              <a:rPr lang="en-US" sz="2000" dirty="0">
                <a:ea typeface="+mj-lt"/>
                <a:cs typeface="+mj-lt"/>
              </a:rPr>
              <a:t>Lifeguard Course – 100% in class</a:t>
            </a:r>
          </a:p>
          <a:p>
            <a:pPr marL="342265" indent="-342265">
              <a:lnSpc>
                <a:spcPct val="90000"/>
              </a:lnSpc>
              <a:spcBef>
                <a:spcPts val="0"/>
              </a:spcBef>
              <a:buFont typeface="Wingdings 3"/>
              <a:buChar char=""/>
            </a:pPr>
            <a:r>
              <a:rPr lang="en-US" sz="2000" dirty="0">
                <a:ea typeface="+mj-lt"/>
                <a:cs typeface="+mj-lt"/>
              </a:rPr>
              <a:t>100% in class</a:t>
            </a:r>
          </a:p>
          <a:p>
            <a:pPr marL="742195" lvl="1" indent="-342265">
              <a:lnSpc>
                <a:spcPct val="90000"/>
              </a:lnSpc>
              <a:spcBef>
                <a:spcPts val="0"/>
              </a:spcBef>
              <a:buFont typeface="Wingdings 3"/>
              <a:buChar char=""/>
            </a:pPr>
            <a:r>
              <a:rPr lang="en-US" sz="2000" dirty="0">
                <a:ea typeface="+mj-lt"/>
                <a:cs typeface="+mj-lt"/>
              </a:rPr>
              <a:t>Education Physique 40F</a:t>
            </a:r>
          </a:p>
          <a:p>
            <a:pPr>
              <a:lnSpc>
                <a:spcPct val="90000"/>
              </a:lnSpc>
            </a:pPr>
            <a:endParaRPr lang="en-US" sz="1700" dirty="0"/>
          </a:p>
        </p:txBody>
      </p:sp>
    </p:spTree>
    <p:extLst>
      <p:ext uri="{BB962C8B-B14F-4D97-AF65-F5344CB8AC3E}">
        <p14:creationId xmlns:p14="http://schemas.microsoft.com/office/powerpoint/2010/main" val="418593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3F15-6181-AD6E-709C-708981766637}"/>
              </a:ext>
            </a:extLst>
          </p:cNvPr>
          <p:cNvSpPr>
            <a:spLocks noGrp="1"/>
          </p:cNvSpPr>
          <p:nvPr>
            <p:ph type="title"/>
          </p:nvPr>
        </p:nvSpPr>
        <p:spPr/>
        <p:txBody>
          <a:bodyPr/>
          <a:lstStyle/>
          <a:p>
            <a:r>
              <a:rPr lang="en-US" sz="4000" dirty="0"/>
              <a:t>What is the difference between Comprehensive and Literary Focus?</a:t>
            </a:r>
          </a:p>
        </p:txBody>
      </p:sp>
      <p:sp>
        <p:nvSpPr>
          <p:cNvPr id="3" name="Content Placeholder 2">
            <a:extLst>
              <a:ext uri="{FF2B5EF4-FFF2-40B4-BE49-F238E27FC236}">
                <a16:creationId xmlns:a16="http://schemas.microsoft.com/office/drawing/2014/main" id="{697B57E6-952B-30EA-62D0-CFC34E3B3FCD}"/>
              </a:ext>
            </a:extLst>
          </p:cNvPr>
          <p:cNvSpPr>
            <a:spLocks noGrp="1"/>
          </p:cNvSpPr>
          <p:nvPr>
            <p:ph sz="half" idx="1"/>
          </p:nvPr>
        </p:nvSpPr>
        <p:spPr/>
        <p:txBody>
          <a:bodyPr>
            <a:normAutofit fontScale="85000" lnSpcReduction="20000"/>
          </a:bodyPr>
          <a:lstStyle/>
          <a:p>
            <a:pPr marL="0" indent="0">
              <a:buNone/>
            </a:pPr>
            <a:r>
              <a:rPr lang="en-US" sz="2400" dirty="0"/>
              <a:t>Comprehensive Focus</a:t>
            </a:r>
          </a:p>
          <a:p>
            <a:r>
              <a:rPr lang="en-CA" sz="2400" dirty="0">
                <a:solidFill>
                  <a:schemeClr val="bg1"/>
                </a:solidFill>
                <a:latin typeface="Arial"/>
                <a:cs typeface="Arial"/>
              </a:rPr>
              <a:t>This course </a:t>
            </a:r>
            <a:r>
              <a:rPr lang="en-CA" sz="2400" b="1" dirty="0">
                <a:solidFill>
                  <a:schemeClr val="bg1"/>
                </a:solidFill>
                <a:latin typeface="Arial"/>
                <a:cs typeface="Arial"/>
              </a:rPr>
              <a:t>balances practical and literary purposes</a:t>
            </a:r>
            <a:r>
              <a:rPr lang="en-CA" sz="2400" dirty="0">
                <a:solidFill>
                  <a:schemeClr val="bg1"/>
                </a:solidFill>
                <a:latin typeface="Arial"/>
                <a:cs typeface="Arial"/>
              </a:rPr>
              <a:t> and uses of language. </a:t>
            </a:r>
            <a:endParaRPr lang="en-US" sz="2400" dirty="0">
              <a:solidFill>
                <a:schemeClr val="bg1"/>
              </a:solidFill>
              <a:ea typeface="+mj-lt"/>
              <a:cs typeface="+mj-lt"/>
            </a:endParaRPr>
          </a:p>
          <a:p>
            <a:r>
              <a:rPr lang="en-CA" sz="2400" dirty="0">
                <a:solidFill>
                  <a:schemeClr val="bg1"/>
                </a:solidFill>
                <a:latin typeface="Arial"/>
                <a:cs typeface="Arial"/>
              </a:rPr>
              <a:t>Students explore and use language for practical purposes such as to inform, direct, persuade, plan, analyze, and explain.  </a:t>
            </a:r>
            <a:endParaRPr lang="en-US" sz="2400" dirty="0">
              <a:solidFill>
                <a:schemeClr val="bg1"/>
              </a:solidFill>
              <a:ea typeface="+mj-lt"/>
              <a:cs typeface="+mj-lt"/>
            </a:endParaRPr>
          </a:p>
          <a:p>
            <a:r>
              <a:rPr lang="en-CA" sz="2400" dirty="0">
                <a:solidFill>
                  <a:schemeClr val="bg1"/>
                </a:solidFill>
                <a:latin typeface="Arial"/>
                <a:cs typeface="Arial"/>
              </a:rPr>
              <a:t> During the course, students communicate orally, in writing and visually.</a:t>
            </a:r>
            <a:endParaRPr lang="en-US" sz="2400" dirty="0">
              <a:solidFill>
                <a:schemeClr val="bg1"/>
              </a:solidFill>
              <a:ea typeface="+mj-lt"/>
              <a:cs typeface="+mj-lt"/>
            </a:endParaRPr>
          </a:p>
          <a:p>
            <a:r>
              <a:rPr lang="en-CA" sz="2400" dirty="0">
                <a:solidFill>
                  <a:schemeClr val="bg1"/>
                </a:solidFill>
                <a:latin typeface="Arial"/>
                <a:cs typeface="Arial"/>
              </a:rPr>
              <a:t>This course is similar in layout to the Grade 10 foundations course</a:t>
            </a:r>
            <a:endParaRPr lang="en-US" sz="2400" dirty="0"/>
          </a:p>
        </p:txBody>
      </p:sp>
      <p:sp>
        <p:nvSpPr>
          <p:cNvPr id="4" name="Content Placeholder 3">
            <a:extLst>
              <a:ext uri="{FF2B5EF4-FFF2-40B4-BE49-F238E27FC236}">
                <a16:creationId xmlns:a16="http://schemas.microsoft.com/office/drawing/2014/main" id="{B974359E-8F9F-E722-6A5D-2300E24E8F64}"/>
              </a:ext>
            </a:extLst>
          </p:cNvPr>
          <p:cNvSpPr>
            <a:spLocks noGrp="1"/>
          </p:cNvSpPr>
          <p:nvPr>
            <p:ph sz="half" idx="2"/>
          </p:nvPr>
        </p:nvSpPr>
        <p:spPr/>
        <p:txBody>
          <a:bodyPr>
            <a:normAutofit fontScale="85000" lnSpcReduction="20000"/>
          </a:bodyPr>
          <a:lstStyle/>
          <a:p>
            <a:pPr marL="0" indent="0">
              <a:buNone/>
            </a:pPr>
            <a:r>
              <a:rPr lang="en-CA" sz="2400" dirty="0"/>
              <a:t>Literary Focus</a:t>
            </a:r>
          </a:p>
          <a:p>
            <a:r>
              <a:rPr lang="en-CA" sz="2400" dirty="0">
                <a:solidFill>
                  <a:schemeClr val="bg1"/>
                </a:solidFill>
                <a:latin typeface="Arial"/>
                <a:cs typeface="Arial"/>
              </a:rPr>
              <a:t>This is a course for students who wish to focus on </a:t>
            </a:r>
            <a:r>
              <a:rPr lang="en-CA" sz="2400" b="1" dirty="0">
                <a:solidFill>
                  <a:schemeClr val="bg1"/>
                </a:solidFill>
                <a:latin typeface="Arial"/>
                <a:cs typeface="Arial"/>
              </a:rPr>
              <a:t>creative</a:t>
            </a:r>
            <a:r>
              <a:rPr lang="en-CA" sz="2400" dirty="0">
                <a:solidFill>
                  <a:schemeClr val="bg1"/>
                </a:solidFill>
                <a:latin typeface="Arial"/>
                <a:cs typeface="Arial"/>
              </a:rPr>
              <a:t> </a:t>
            </a:r>
            <a:r>
              <a:rPr lang="en-CA" sz="2400" b="1" dirty="0">
                <a:solidFill>
                  <a:schemeClr val="bg1"/>
                </a:solidFill>
                <a:latin typeface="Arial"/>
                <a:cs typeface="Arial"/>
              </a:rPr>
              <a:t>and literary forms </a:t>
            </a:r>
            <a:r>
              <a:rPr lang="en-CA" sz="2400" dirty="0">
                <a:solidFill>
                  <a:schemeClr val="bg1"/>
                </a:solidFill>
                <a:latin typeface="Arial"/>
                <a:cs typeface="Arial"/>
              </a:rPr>
              <a:t>of language. </a:t>
            </a:r>
            <a:endParaRPr lang="en-US" sz="2400" dirty="0">
              <a:solidFill>
                <a:schemeClr val="bg1"/>
              </a:solidFill>
              <a:ea typeface="+mj-lt"/>
              <a:cs typeface="+mj-lt"/>
            </a:endParaRPr>
          </a:p>
          <a:p>
            <a:r>
              <a:rPr lang="en-CA" sz="2400" dirty="0">
                <a:solidFill>
                  <a:schemeClr val="bg1"/>
                </a:solidFill>
                <a:latin typeface="Arial"/>
                <a:cs typeface="Arial"/>
              </a:rPr>
              <a:t>Students study and produce a variety of spoken, written and visual texts that promote understanding and empathy, reflect culture, express feelings and experiences, and bring enjoyment. </a:t>
            </a:r>
            <a:endParaRPr lang="en-US" sz="2400" dirty="0">
              <a:solidFill>
                <a:schemeClr val="bg1"/>
              </a:solidFill>
              <a:ea typeface="+mj-lt"/>
              <a:cs typeface="+mj-lt"/>
            </a:endParaRPr>
          </a:p>
          <a:p>
            <a:r>
              <a:rPr lang="en-CA" sz="2400" dirty="0">
                <a:solidFill>
                  <a:schemeClr val="bg1"/>
                </a:solidFill>
                <a:latin typeface="Arial"/>
                <a:cs typeface="Arial"/>
              </a:rPr>
              <a:t>Students may also study and produce reviews, discussions or interpretations of various texts.</a:t>
            </a:r>
            <a:endParaRPr lang="en-US" sz="2400" dirty="0">
              <a:solidFill>
                <a:schemeClr val="bg1"/>
              </a:solidFill>
              <a:ea typeface="+mj-lt"/>
              <a:cs typeface="+mj-lt"/>
            </a:endParaRPr>
          </a:p>
          <a:p>
            <a:pPr marL="0" indent="0">
              <a:buNone/>
            </a:pPr>
            <a:endParaRPr lang="en-US" sz="2400" dirty="0"/>
          </a:p>
        </p:txBody>
      </p:sp>
    </p:spTree>
    <p:extLst>
      <p:ext uri="{BB962C8B-B14F-4D97-AF65-F5344CB8AC3E}">
        <p14:creationId xmlns:p14="http://schemas.microsoft.com/office/powerpoint/2010/main" val="71237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0F5A-A66B-6EC9-8D17-4BEE9DF840BE}"/>
              </a:ext>
            </a:extLst>
          </p:cNvPr>
          <p:cNvSpPr>
            <a:spLocks noGrp="1"/>
          </p:cNvSpPr>
          <p:nvPr>
            <p:ph type="title"/>
          </p:nvPr>
        </p:nvSpPr>
        <p:spPr/>
        <p:txBody>
          <a:bodyPr/>
          <a:lstStyle/>
          <a:p>
            <a:r>
              <a:rPr lang="en-US" sz="2800" dirty="0"/>
              <a:t>What is the difference between Comprehensive, Literary and Transactional Focus?</a:t>
            </a:r>
          </a:p>
        </p:txBody>
      </p:sp>
      <p:sp>
        <p:nvSpPr>
          <p:cNvPr id="3" name="Text Placeholder 2">
            <a:extLst>
              <a:ext uri="{FF2B5EF4-FFF2-40B4-BE49-F238E27FC236}">
                <a16:creationId xmlns:a16="http://schemas.microsoft.com/office/drawing/2014/main" id="{6B84A5B2-F0C0-DF7F-D14C-59C5BF717699}"/>
              </a:ext>
            </a:extLst>
          </p:cNvPr>
          <p:cNvSpPr>
            <a:spLocks noGrp="1"/>
          </p:cNvSpPr>
          <p:nvPr>
            <p:ph type="body" idx="1"/>
          </p:nvPr>
        </p:nvSpPr>
        <p:spPr/>
        <p:txBody>
          <a:bodyPr/>
          <a:lstStyle/>
          <a:p>
            <a:r>
              <a:rPr lang="en-US" sz="2350" dirty="0"/>
              <a:t>Comprehensive</a:t>
            </a:r>
            <a:endParaRPr lang="en-US" dirty="0"/>
          </a:p>
        </p:txBody>
      </p:sp>
      <p:sp>
        <p:nvSpPr>
          <p:cNvPr id="4" name="Text Placeholder 3">
            <a:extLst>
              <a:ext uri="{FF2B5EF4-FFF2-40B4-BE49-F238E27FC236}">
                <a16:creationId xmlns:a16="http://schemas.microsoft.com/office/drawing/2014/main" id="{0C7CC302-58B5-5BB0-8BBD-81C382C008D4}"/>
              </a:ext>
            </a:extLst>
          </p:cNvPr>
          <p:cNvSpPr>
            <a:spLocks noGrp="1"/>
          </p:cNvSpPr>
          <p:nvPr>
            <p:ph type="body" sz="half" idx="15"/>
          </p:nvPr>
        </p:nvSpPr>
        <p:spPr/>
        <p:txBody>
          <a:bodyPr/>
          <a:lstStyle/>
          <a:p>
            <a:r>
              <a:rPr lang="en-CA" dirty="0">
                <a:solidFill>
                  <a:schemeClr val="bg1"/>
                </a:solidFill>
                <a:latin typeface="Arial"/>
                <a:cs typeface="Arial"/>
              </a:rPr>
              <a:t>T</a:t>
            </a:r>
            <a:r>
              <a:rPr lang="en-CA" dirty="0">
                <a:latin typeface="Arial"/>
                <a:cs typeface="Arial"/>
              </a:rPr>
              <a:t>his course </a:t>
            </a:r>
            <a:r>
              <a:rPr lang="en-CA" b="1" dirty="0">
                <a:latin typeface="Arial"/>
                <a:cs typeface="Arial"/>
              </a:rPr>
              <a:t>balances practical and literary purposes</a:t>
            </a:r>
            <a:r>
              <a:rPr lang="en-CA" dirty="0">
                <a:latin typeface="Arial"/>
                <a:cs typeface="Arial"/>
              </a:rPr>
              <a:t> and uses of language. </a:t>
            </a:r>
            <a:endParaRPr lang="en-US">
              <a:ea typeface="+mj-lt"/>
              <a:cs typeface="+mj-lt"/>
            </a:endParaRPr>
          </a:p>
          <a:p>
            <a:r>
              <a:rPr lang="en-CA" dirty="0">
                <a:latin typeface="Arial"/>
                <a:cs typeface="Arial"/>
              </a:rPr>
              <a:t>Students explore and use language for practical purposes such as to inform, direct, persuade, plan, analyze, and explain.  </a:t>
            </a:r>
            <a:endParaRPr lang="en-US">
              <a:ea typeface="+mj-lt"/>
              <a:cs typeface="+mj-lt"/>
            </a:endParaRPr>
          </a:p>
          <a:p>
            <a:r>
              <a:rPr lang="en-CA" dirty="0">
                <a:latin typeface="Arial"/>
                <a:cs typeface="Arial"/>
              </a:rPr>
              <a:t> During the course, students communicate orally, in writing and visually.</a:t>
            </a:r>
            <a:endParaRPr lang="en-US">
              <a:ea typeface="+mj-lt"/>
              <a:cs typeface="+mj-lt"/>
            </a:endParaRPr>
          </a:p>
          <a:p>
            <a:r>
              <a:rPr lang="en-CA" dirty="0">
                <a:latin typeface="Arial"/>
                <a:cs typeface="Arial"/>
              </a:rPr>
              <a:t>This course is similar in layout to the Grade 10 foundations course</a:t>
            </a:r>
            <a:r>
              <a:rPr lang="en-CA" dirty="0">
                <a:solidFill>
                  <a:schemeClr val="bg1"/>
                </a:solidFill>
                <a:latin typeface="Arial"/>
                <a:cs typeface="Arial"/>
              </a:rPr>
              <a:t>.</a:t>
            </a:r>
            <a:endParaRPr lang="en-US" dirty="0">
              <a:solidFill>
                <a:schemeClr val="bg1"/>
              </a:solidFill>
              <a:ea typeface="+mj-lt"/>
              <a:cs typeface="+mj-lt"/>
            </a:endParaRPr>
          </a:p>
          <a:p>
            <a:endParaRPr lang="en-CA" dirty="0">
              <a:ea typeface="+mj-lt"/>
              <a:cs typeface="+mj-lt"/>
            </a:endParaRPr>
          </a:p>
          <a:p>
            <a:endParaRPr lang="en-US" dirty="0"/>
          </a:p>
        </p:txBody>
      </p:sp>
      <p:sp>
        <p:nvSpPr>
          <p:cNvPr id="5" name="Text Placeholder 4">
            <a:extLst>
              <a:ext uri="{FF2B5EF4-FFF2-40B4-BE49-F238E27FC236}">
                <a16:creationId xmlns:a16="http://schemas.microsoft.com/office/drawing/2014/main" id="{2AA148AA-F383-4FD5-14E0-3C9CCF25A296}"/>
              </a:ext>
            </a:extLst>
          </p:cNvPr>
          <p:cNvSpPr>
            <a:spLocks noGrp="1"/>
          </p:cNvSpPr>
          <p:nvPr>
            <p:ph type="body" sz="quarter" idx="3"/>
          </p:nvPr>
        </p:nvSpPr>
        <p:spPr/>
        <p:txBody>
          <a:bodyPr/>
          <a:lstStyle/>
          <a:p>
            <a:r>
              <a:rPr lang="en-US" sz="2350" dirty="0"/>
              <a:t>Literary</a:t>
            </a:r>
            <a:endParaRPr lang="en-US" dirty="0"/>
          </a:p>
        </p:txBody>
      </p:sp>
      <p:sp>
        <p:nvSpPr>
          <p:cNvPr id="6" name="Text Placeholder 5">
            <a:extLst>
              <a:ext uri="{FF2B5EF4-FFF2-40B4-BE49-F238E27FC236}">
                <a16:creationId xmlns:a16="http://schemas.microsoft.com/office/drawing/2014/main" id="{1817D581-0950-C8AD-DEA5-8F9F8A7BB676}"/>
              </a:ext>
            </a:extLst>
          </p:cNvPr>
          <p:cNvSpPr>
            <a:spLocks noGrp="1"/>
          </p:cNvSpPr>
          <p:nvPr>
            <p:ph type="body" sz="half" idx="16"/>
          </p:nvPr>
        </p:nvSpPr>
        <p:spPr/>
        <p:txBody>
          <a:bodyPr/>
          <a:lstStyle/>
          <a:p>
            <a:r>
              <a:rPr lang="en-CA" dirty="0">
                <a:latin typeface="Arial"/>
                <a:cs typeface="Arial"/>
              </a:rPr>
              <a:t>This is a course for students who wish to focus on </a:t>
            </a:r>
            <a:r>
              <a:rPr lang="en-CA" b="1" dirty="0">
                <a:latin typeface="Arial"/>
                <a:cs typeface="Arial"/>
              </a:rPr>
              <a:t>creative</a:t>
            </a:r>
            <a:r>
              <a:rPr lang="en-CA" dirty="0">
                <a:latin typeface="Arial"/>
                <a:cs typeface="Arial"/>
              </a:rPr>
              <a:t> </a:t>
            </a:r>
            <a:r>
              <a:rPr lang="en-CA" b="1" dirty="0">
                <a:latin typeface="Arial"/>
                <a:cs typeface="Arial"/>
              </a:rPr>
              <a:t>and literary forms </a:t>
            </a:r>
            <a:r>
              <a:rPr lang="en-CA" dirty="0">
                <a:latin typeface="Arial"/>
                <a:cs typeface="Arial"/>
              </a:rPr>
              <a:t>of language. </a:t>
            </a:r>
            <a:endParaRPr lang="en-US">
              <a:ea typeface="+mj-lt"/>
              <a:cs typeface="+mj-lt"/>
            </a:endParaRPr>
          </a:p>
          <a:p>
            <a:r>
              <a:rPr lang="en-CA" dirty="0">
                <a:latin typeface="Arial"/>
                <a:cs typeface="Arial"/>
              </a:rPr>
              <a:t>Students study and produce a variety of spoken, written and visual texts that promote understanding and empathy, reflect culture, express feelings and experiences, and bring enjoyment. </a:t>
            </a:r>
            <a:endParaRPr lang="en-US">
              <a:ea typeface="+mj-lt"/>
              <a:cs typeface="+mj-lt"/>
            </a:endParaRPr>
          </a:p>
          <a:p>
            <a:r>
              <a:rPr lang="en-CA" dirty="0">
                <a:latin typeface="Arial"/>
                <a:cs typeface="Arial"/>
              </a:rPr>
              <a:t>Students may also study and produce reviews, discussions or interpretations of various texts.</a:t>
            </a:r>
            <a:endParaRPr lang="en-US" dirty="0">
              <a:ea typeface="+mj-lt"/>
              <a:cs typeface="+mj-lt"/>
            </a:endParaRPr>
          </a:p>
          <a:p>
            <a:endParaRPr lang="en-US" dirty="0"/>
          </a:p>
        </p:txBody>
      </p:sp>
      <p:sp>
        <p:nvSpPr>
          <p:cNvPr id="7" name="Text Placeholder 6">
            <a:extLst>
              <a:ext uri="{FF2B5EF4-FFF2-40B4-BE49-F238E27FC236}">
                <a16:creationId xmlns:a16="http://schemas.microsoft.com/office/drawing/2014/main" id="{799EFE8D-1599-E929-72C6-BE9B21519247}"/>
              </a:ext>
            </a:extLst>
          </p:cNvPr>
          <p:cNvSpPr>
            <a:spLocks noGrp="1"/>
          </p:cNvSpPr>
          <p:nvPr>
            <p:ph type="body" sz="quarter" idx="13"/>
          </p:nvPr>
        </p:nvSpPr>
        <p:spPr/>
        <p:txBody>
          <a:bodyPr/>
          <a:lstStyle/>
          <a:p>
            <a:r>
              <a:rPr lang="en-US" sz="2350" dirty="0"/>
              <a:t>Transactional</a:t>
            </a:r>
            <a:endParaRPr lang="en-US" dirty="0"/>
          </a:p>
        </p:txBody>
      </p:sp>
      <p:sp>
        <p:nvSpPr>
          <p:cNvPr id="8" name="Text Placeholder 7">
            <a:extLst>
              <a:ext uri="{FF2B5EF4-FFF2-40B4-BE49-F238E27FC236}">
                <a16:creationId xmlns:a16="http://schemas.microsoft.com/office/drawing/2014/main" id="{FD326098-379F-72CE-F8F8-FA1DB2F58710}"/>
              </a:ext>
            </a:extLst>
          </p:cNvPr>
          <p:cNvSpPr>
            <a:spLocks noGrp="1"/>
          </p:cNvSpPr>
          <p:nvPr>
            <p:ph type="body" sz="half" idx="17"/>
          </p:nvPr>
        </p:nvSpPr>
        <p:spPr/>
        <p:txBody>
          <a:bodyPr>
            <a:normAutofit fontScale="92500"/>
          </a:bodyPr>
          <a:lstStyle/>
          <a:p>
            <a:r>
              <a:rPr lang="en-US" dirty="0">
                <a:latin typeface="Arial"/>
                <a:ea typeface="+mj-lt"/>
                <a:cs typeface="+mj-lt"/>
              </a:rPr>
              <a:t>This course focuses on the </a:t>
            </a:r>
            <a:r>
              <a:rPr lang="en-US" b="1" dirty="0">
                <a:latin typeface="Arial"/>
                <a:ea typeface="+mj-lt"/>
                <a:cs typeface="+mj-lt"/>
              </a:rPr>
              <a:t>day-to-day use of language</a:t>
            </a:r>
            <a:r>
              <a:rPr lang="en-US" dirty="0">
                <a:latin typeface="Arial"/>
                <a:ea typeface="+mj-lt"/>
                <a:cs typeface="+mj-lt"/>
              </a:rPr>
              <a:t> for a variety of practical purposes. </a:t>
            </a:r>
          </a:p>
          <a:p>
            <a:r>
              <a:rPr lang="en-US" dirty="0">
                <a:latin typeface="Arial"/>
                <a:ea typeface="+mj-lt"/>
                <a:cs typeface="+mj-lt"/>
              </a:rPr>
              <a:t>Students read, watch, listen and respond to various forms of communication. They speak, write and communicate visually for different purposes including informing, persuading, analyzing and explaining. </a:t>
            </a:r>
            <a:endParaRPr lang="en-US">
              <a:latin typeface="Arial"/>
              <a:ea typeface="+mj-lt"/>
              <a:cs typeface="Arial"/>
            </a:endParaRPr>
          </a:p>
          <a:p>
            <a:r>
              <a:rPr lang="en-US" dirty="0">
                <a:latin typeface="Arial"/>
                <a:ea typeface="+mj-lt"/>
                <a:cs typeface="+mj-lt"/>
              </a:rPr>
              <a:t>Students may, for example, critically examine television commercials and news broadcasts, write articles and editorials, or listen to radio broadcasts and speeches to gather</a:t>
            </a:r>
            <a:r>
              <a:rPr lang="en-US" dirty="0">
                <a:solidFill>
                  <a:schemeClr val="bg1"/>
                </a:solidFill>
                <a:latin typeface="Arial"/>
                <a:ea typeface="+mj-lt"/>
                <a:cs typeface="+mj-lt"/>
              </a:rPr>
              <a:t> information and ideas.</a:t>
            </a:r>
            <a:endParaRPr lang="en-US">
              <a:solidFill>
                <a:schemeClr val="bg1"/>
              </a:solidFill>
              <a:latin typeface="Arial"/>
              <a:cs typeface="Arial"/>
            </a:endParaRPr>
          </a:p>
        </p:txBody>
      </p:sp>
    </p:spTree>
    <p:extLst>
      <p:ext uri="{BB962C8B-B14F-4D97-AF65-F5344CB8AC3E}">
        <p14:creationId xmlns:p14="http://schemas.microsoft.com/office/powerpoint/2010/main" val="332076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1DE48-831A-4088-ADD8-C3302986096A}"/>
              </a:ext>
            </a:extLst>
          </p:cNvPr>
          <p:cNvSpPr>
            <a:spLocks noGrp="1"/>
          </p:cNvSpPr>
          <p:nvPr>
            <p:ph type="title"/>
          </p:nvPr>
        </p:nvSpPr>
        <p:spPr>
          <a:xfrm>
            <a:off x="643687" y="1447800"/>
            <a:ext cx="3107816" cy="4572000"/>
          </a:xfrm>
        </p:spPr>
        <p:txBody>
          <a:bodyPr anchor="ctr">
            <a:normAutofit/>
          </a:bodyPr>
          <a:lstStyle/>
          <a:p>
            <a:r>
              <a:rPr lang="en-CA" sz="3100">
                <a:solidFill>
                  <a:srgbClr val="EBEBEB"/>
                </a:solidFill>
              </a:rPr>
              <a:t>Supplementary English course at the grade 12 level</a:t>
            </a:r>
            <a:endParaRPr lang="en-US" sz="3100">
              <a:solidFill>
                <a:srgbClr val="EBEBEB"/>
              </a:solidFill>
            </a:endParaRPr>
          </a:p>
        </p:txBody>
      </p:sp>
      <p:sp>
        <p:nvSpPr>
          <p:cNvPr id="11" name="Freeform: Shape 10">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0226" y="0"/>
            <a:ext cx="8028599"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1B237CA-53BE-275D-E846-3D9B1661C3F2}"/>
              </a:ext>
            </a:extLst>
          </p:cNvPr>
          <p:cNvGraphicFramePr>
            <a:graphicFrameLocks noGrp="1"/>
          </p:cNvGraphicFramePr>
          <p:nvPr>
            <p:ph idx="1"/>
            <p:extLst>
              <p:ext uri="{D42A27DB-BD31-4B8C-83A1-F6EECF244321}">
                <p14:modId xmlns:p14="http://schemas.microsoft.com/office/powerpoint/2010/main" val="467866267"/>
              </p:ext>
            </p:extLst>
          </p:nvPr>
        </p:nvGraphicFramePr>
        <p:xfrm>
          <a:off x="5046935" y="1447800"/>
          <a:ext cx="649435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456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8" name="Rectangle 2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2" name="Freeform: Shape 3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Title 2"/>
          <p:cNvSpPr>
            <a:spLocks noGrp="1"/>
          </p:cNvSpPr>
          <p:nvPr>
            <p:ph type="title"/>
          </p:nvPr>
        </p:nvSpPr>
        <p:spPr>
          <a:xfrm>
            <a:off x="1103024" y="452718"/>
            <a:ext cx="8945192" cy="1400530"/>
          </a:xfrm>
        </p:spPr>
        <p:txBody>
          <a:bodyPr anchor="ctr">
            <a:normAutofit/>
          </a:bodyPr>
          <a:lstStyle/>
          <a:p>
            <a:r>
              <a:rPr lang="en-US">
                <a:solidFill>
                  <a:srgbClr val="FFFFFF"/>
                </a:solidFill>
              </a:rPr>
              <a:t>Social Studies</a:t>
            </a:r>
          </a:p>
        </p:txBody>
      </p:sp>
      <p:sp>
        <p:nvSpPr>
          <p:cNvPr id="2" name="Content Placeholder 1"/>
          <p:cNvSpPr>
            <a:spLocks noGrp="1"/>
          </p:cNvSpPr>
          <p:nvPr>
            <p:ph idx="1"/>
          </p:nvPr>
        </p:nvSpPr>
        <p:spPr>
          <a:xfrm>
            <a:off x="1103024" y="2763520"/>
            <a:ext cx="8944211" cy="3484879"/>
          </a:xfrm>
        </p:spPr>
        <p:txBody>
          <a:bodyPr vert="horz" lIns="91440" tIns="45720" rIns="91440" bIns="45720" rtlCol="0" anchor="t">
            <a:normAutofit/>
          </a:bodyPr>
          <a:lstStyle/>
          <a:p>
            <a:pPr marL="0" indent="0">
              <a:lnSpc>
                <a:spcPct val="90000"/>
              </a:lnSpc>
              <a:buNone/>
            </a:pPr>
            <a:r>
              <a:rPr lang="en-US" sz="1950" dirty="0"/>
              <a:t>There are no compulsory Grade 12 Social Studies courses, but it is highly recommended that students planning for post-secondary studies take at least 1 Grade 12 Social Studies elective.</a:t>
            </a:r>
          </a:p>
          <a:p>
            <a:pPr marL="0" indent="0">
              <a:lnSpc>
                <a:spcPct val="90000"/>
              </a:lnSpc>
              <a:buNone/>
            </a:pPr>
            <a:r>
              <a:rPr lang="en-US" sz="1950" dirty="0"/>
              <a:t>Social Studies courses that are available to our Grade 12 students are:</a:t>
            </a:r>
          </a:p>
          <a:p>
            <a:pPr marL="342265" indent="-342265">
              <a:lnSpc>
                <a:spcPct val="90000"/>
              </a:lnSpc>
            </a:pPr>
            <a:r>
              <a:rPr lang="en-US" sz="1950" dirty="0"/>
              <a:t>Global Issues:  Citizenship &amp; Sustainability 40S</a:t>
            </a:r>
          </a:p>
          <a:p>
            <a:pPr marL="342265" indent="-342265">
              <a:lnSpc>
                <a:spcPct val="90000"/>
              </a:lnSpc>
            </a:pPr>
            <a:r>
              <a:rPr lang="en-US" sz="1950" dirty="0"/>
              <a:t>Current Topics in First Nations, Metis and Inuit Studies 40S</a:t>
            </a:r>
          </a:p>
          <a:p>
            <a:pPr marL="342265" indent="-342265">
              <a:lnSpc>
                <a:spcPct val="90000"/>
              </a:lnSpc>
            </a:pPr>
            <a:r>
              <a:rPr lang="en-US" sz="1950" b="1" dirty="0"/>
              <a:t>Land and Treaties: Relationships &amp; Responsibilities 40S </a:t>
            </a:r>
            <a:r>
              <a:rPr lang="en-US" sz="1950" b="1" i="1" dirty="0"/>
              <a:t>New</a:t>
            </a:r>
          </a:p>
          <a:p>
            <a:pPr marL="342265" indent="-342265">
              <a:lnSpc>
                <a:spcPct val="90000"/>
              </a:lnSpc>
            </a:pPr>
            <a:r>
              <a:rPr lang="en-US" sz="1950" dirty="0"/>
              <a:t>Psychology/Canadian Law 40S</a:t>
            </a:r>
          </a:p>
          <a:p>
            <a:pPr marL="342265" indent="-342265">
              <a:lnSpc>
                <a:spcPct val="90000"/>
              </a:lnSpc>
            </a:pPr>
            <a:endParaRPr lang="en-US" dirty="0"/>
          </a:p>
          <a:p>
            <a:pPr marL="0" indent="0">
              <a:lnSpc>
                <a:spcPct val="90000"/>
              </a:lnSpc>
              <a:buNone/>
            </a:pPr>
            <a:endParaRPr lang="en-US" sz="1950" dirty="0"/>
          </a:p>
          <a:p>
            <a:pPr marL="342265" indent="-342265">
              <a:lnSpc>
                <a:spcPct val="90000"/>
              </a:lnSpc>
            </a:pPr>
            <a:endParaRPr lang="en-US" dirty="0"/>
          </a:p>
        </p:txBody>
      </p:sp>
    </p:spTree>
    <p:extLst>
      <p:ext uri="{BB962C8B-B14F-4D97-AF65-F5344CB8AC3E}">
        <p14:creationId xmlns:p14="http://schemas.microsoft.com/office/powerpoint/2010/main" val="42697248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3687" y="1447800"/>
            <a:ext cx="3107816" cy="4572000"/>
          </a:xfrm>
        </p:spPr>
        <p:txBody>
          <a:bodyPr anchor="ctr">
            <a:normAutofit/>
          </a:bodyPr>
          <a:lstStyle/>
          <a:p>
            <a:r>
              <a:rPr lang="en-US" sz="3600">
                <a:solidFill>
                  <a:srgbClr val="EBEBEB"/>
                </a:solidFill>
              </a:rPr>
              <a:t>The next decision…..</a:t>
            </a:r>
          </a:p>
        </p:txBody>
      </p:sp>
      <p:sp>
        <p:nvSpPr>
          <p:cNvPr id="12" name="Freeform: Shape 11">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0226" y="0"/>
            <a:ext cx="8028599"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1">
            <a:extLst>
              <a:ext uri="{FF2B5EF4-FFF2-40B4-BE49-F238E27FC236}">
                <a16:creationId xmlns:a16="http://schemas.microsoft.com/office/drawing/2014/main" id="{A5531347-76DB-46F6-9A89-6E644962A9B5}"/>
              </a:ext>
            </a:extLst>
          </p:cNvPr>
          <p:cNvGraphicFramePr>
            <a:graphicFrameLocks noGrp="1"/>
          </p:cNvGraphicFramePr>
          <p:nvPr>
            <p:ph idx="1"/>
            <p:extLst>
              <p:ext uri="{D42A27DB-BD31-4B8C-83A1-F6EECF244321}">
                <p14:modId xmlns:p14="http://schemas.microsoft.com/office/powerpoint/2010/main" val="372474993"/>
              </p:ext>
            </p:extLst>
          </p:nvPr>
        </p:nvGraphicFramePr>
        <p:xfrm>
          <a:off x="5046935" y="1447800"/>
          <a:ext cx="649435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5782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45942" y="452718"/>
            <a:ext cx="9402274" cy="1400530"/>
          </a:xfrm>
        </p:spPr>
        <p:txBody>
          <a:bodyPr>
            <a:normAutofit/>
          </a:bodyPr>
          <a:lstStyle/>
          <a:p>
            <a:r>
              <a:rPr lang="en-US"/>
              <a:t>Applied Math</a:t>
            </a:r>
          </a:p>
        </p:txBody>
      </p:sp>
      <p:graphicFrame>
        <p:nvGraphicFramePr>
          <p:cNvPr id="5" name="Content Placeholder 1">
            <a:extLst>
              <a:ext uri="{FF2B5EF4-FFF2-40B4-BE49-F238E27FC236}">
                <a16:creationId xmlns:a16="http://schemas.microsoft.com/office/drawing/2014/main" id="{CE6C8400-005E-4C87-888D-91D95F202953}"/>
              </a:ext>
            </a:extLst>
          </p:cNvPr>
          <p:cNvGraphicFramePr>
            <a:graphicFrameLocks noGrp="1"/>
          </p:cNvGraphicFramePr>
          <p:nvPr>
            <p:ph idx="1"/>
            <p:extLst>
              <p:ext uri="{D42A27DB-BD31-4B8C-83A1-F6EECF244321}">
                <p14:modId xmlns:p14="http://schemas.microsoft.com/office/powerpoint/2010/main" val="2343200805"/>
              </p:ext>
            </p:extLst>
          </p:nvPr>
        </p:nvGraphicFramePr>
        <p:xfrm>
          <a:off x="645942" y="2140085"/>
          <a:ext cx="9401903"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569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4.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Dividend</Template>
  <TotalTime>0</TotalTime>
  <Words>2128</Words>
  <Application>Microsoft Office PowerPoint</Application>
  <PresentationFormat>Custom</PresentationFormat>
  <Paragraphs>208</Paragraphs>
  <Slides>27</Slides>
  <Notes>1</Notes>
  <HiddenSlides>4</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Calibri</vt:lpstr>
      <vt:lpstr>Century Gothic</vt:lpstr>
      <vt:lpstr>Courier New</vt:lpstr>
      <vt:lpstr>Wingdings 3</vt:lpstr>
      <vt:lpstr>Ion Boardroom</vt:lpstr>
      <vt:lpstr>Ion</vt:lpstr>
      <vt:lpstr>Ion Boardroom</vt:lpstr>
      <vt:lpstr>Swan  Valley Regional Secondary School</vt:lpstr>
      <vt:lpstr>Course Selection</vt:lpstr>
      <vt:lpstr>Grade 12 Compulsory Courses</vt:lpstr>
      <vt:lpstr>What is the difference between Comprehensive and Literary Focus?</vt:lpstr>
      <vt:lpstr>What is the difference between Comprehensive, Literary and Transactional Focus?</vt:lpstr>
      <vt:lpstr>Supplementary English course at the grade 12 level</vt:lpstr>
      <vt:lpstr>Social Studies</vt:lpstr>
      <vt:lpstr>The next decision…..</vt:lpstr>
      <vt:lpstr>Applied Math</vt:lpstr>
      <vt:lpstr>Essential Math</vt:lpstr>
      <vt:lpstr>Pre-Calculus Math</vt:lpstr>
      <vt:lpstr>Additional Math Courses for grade 12 students</vt:lpstr>
      <vt:lpstr>Continuous math throughout high school</vt:lpstr>
      <vt:lpstr>PowerPoint Presentation</vt:lpstr>
      <vt:lpstr>Physical Education</vt:lpstr>
      <vt:lpstr>Science options….</vt:lpstr>
      <vt:lpstr>PowerPoint Presentation</vt:lpstr>
      <vt:lpstr>Other elective options to consider…..</vt:lpstr>
      <vt:lpstr>Elective areas</vt:lpstr>
      <vt:lpstr>Earn while you Learn</vt:lpstr>
      <vt:lpstr>Apprenticeship Accredited Programs</vt:lpstr>
      <vt:lpstr>Apprenticeship Accredited Programs</vt:lpstr>
      <vt:lpstr>Health Care Aide program – dual credit</vt:lpstr>
      <vt:lpstr>How many courses do I need to pick?</vt:lpstr>
      <vt:lpstr>Here is what your course selection form will look like.</vt:lpstr>
      <vt:lpstr>Now what?</vt:lpstr>
      <vt:lpstr>That’s it for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Swan  Valley Regional Secondary School</dc:title>
  <dc:creator/>
  <cp:keywords/>
  <cp:lastModifiedBy/>
  <cp:revision>338</cp:revision>
  <dcterms:created xsi:type="dcterms:W3CDTF">2016-03-17T03:13:40Z</dcterms:created>
  <dcterms:modified xsi:type="dcterms:W3CDTF">2026-03-27T19:32:29Z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