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8" r:id="rId2"/>
    <p:sldMasterId id="2147484049" r:id="rId3"/>
  </p:sldMasterIdLst>
  <p:notesMasterIdLst>
    <p:notesMasterId r:id="rId30"/>
  </p:notesMasterIdLst>
  <p:handoutMasterIdLst>
    <p:handoutMasterId r:id="rId31"/>
  </p:handoutMasterIdLst>
  <p:sldIdLst>
    <p:sldId id="258" r:id="rId4"/>
    <p:sldId id="300" r:id="rId5"/>
    <p:sldId id="322" r:id="rId6"/>
    <p:sldId id="303" r:id="rId7"/>
    <p:sldId id="324" r:id="rId8"/>
    <p:sldId id="290" r:id="rId9"/>
    <p:sldId id="270" r:id="rId10"/>
    <p:sldId id="280" r:id="rId11"/>
    <p:sldId id="281" r:id="rId12"/>
    <p:sldId id="282" r:id="rId13"/>
    <p:sldId id="272" r:id="rId14"/>
    <p:sldId id="285" r:id="rId15"/>
    <p:sldId id="293" r:id="rId16"/>
    <p:sldId id="291" r:id="rId17"/>
    <p:sldId id="288" r:id="rId18"/>
    <p:sldId id="289" r:id="rId19"/>
    <p:sldId id="294" r:id="rId20"/>
    <p:sldId id="315" r:id="rId21"/>
    <p:sldId id="296" r:id="rId22"/>
    <p:sldId id="298" r:id="rId23"/>
    <p:sldId id="299" r:id="rId24"/>
    <p:sldId id="316" r:id="rId25"/>
    <p:sldId id="276" r:id="rId26"/>
    <p:sldId id="321" r:id="rId27"/>
    <p:sldId id="277" r:id="rId28"/>
    <p:sldId id="278" r:id="rId29"/>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784DD7-9F84-4849-9907-704B28968112}" v="25" dt="2026-03-24T01:07:18.119"/>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82" autoAdjust="0"/>
  </p:normalViewPr>
  <p:slideViewPr>
    <p:cSldViewPr showGuides="1">
      <p:cViewPr varScale="1">
        <p:scale>
          <a:sx n="108" d="100"/>
          <a:sy n="108" d="100"/>
        </p:scale>
        <p:origin x="714" y="9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84EC7-D13C-4780-B319-5DB57D0FC71E}"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3C8D71F0-B030-488F-8B95-D1BA56A3DA86}">
      <dgm:prSet/>
      <dgm:spPr/>
      <dgm:t>
        <a:bodyPr/>
        <a:lstStyle/>
        <a:p>
          <a:pPr>
            <a:lnSpc>
              <a:spcPct val="100000"/>
            </a:lnSpc>
          </a:pPr>
          <a:r>
            <a:rPr lang="en-US" dirty="0"/>
            <a:t>Today we will review your course options and discuss decisions that need to be made.</a:t>
          </a:r>
        </a:p>
      </dgm:t>
    </dgm:pt>
    <dgm:pt modelId="{700FE3F6-636F-4328-9822-ECCA5B293029}" type="parTrans" cxnId="{B7E31ED7-C66F-45E3-9D59-8642F9521D59}">
      <dgm:prSet/>
      <dgm:spPr/>
      <dgm:t>
        <a:bodyPr/>
        <a:lstStyle/>
        <a:p>
          <a:endParaRPr lang="en-US"/>
        </a:p>
      </dgm:t>
    </dgm:pt>
    <dgm:pt modelId="{B2C07514-29AE-44A5-AAC3-6BCCA4210A93}" type="sibTrans" cxnId="{B7E31ED7-C66F-45E3-9D59-8642F9521D59}">
      <dgm:prSet/>
      <dgm:spPr/>
      <dgm:t>
        <a:bodyPr/>
        <a:lstStyle/>
        <a:p>
          <a:endParaRPr lang="en-US"/>
        </a:p>
      </dgm:t>
    </dgm:pt>
    <dgm:pt modelId="{EE1BC16F-BF11-4ADB-8E23-5FEA419B138A}">
      <dgm:prSet/>
      <dgm:spPr/>
      <dgm:t>
        <a:bodyPr/>
        <a:lstStyle/>
        <a:p>
          <a:pPr>
            <a:lnSpc>
              <a:spcPct val="100000"/>
            </a:lnSpc>
          </a:pPr>
          <a:r>
            <a:rPr lang="en-US" dirty="0">
              <a:latin typeface="Century Gothic" panose="020B0502020202020204"/>
            </a:rPr>
            <a:t>You will</a:t>
          </a:r>
          <a:r>
            <a:rPr lang="en-US" dirty="0"/>
            <a:t> also be </a:t>
          </a:r>
          <a:r>
            <a:rPr lang="en-US" dirty="0">
              <a:latin typeface="Century Gothic" panose="020B0502020202020204"/>
            </a:rPr>
            <a:t>given</a:t>
          </a:r>
          <a:r>
            <a:rPr lang="en-US" dirty="0"/>
            <a:t> your </a:t>
          </a:r>
          <a:r>
            <a:rPr lang="en-US" dirty="0">
              <a:latin typeface="Century Gothic" panose="020B0502020202020204"/>
            </a:rPr>
            <a:t>course registration</a:t>
          </a:r>
          <a:r>
            <a:rPr lang="en-US" dirty="0"/>
            <a:t> sheets.</a:t>
          </a:r>
          <a:r>
            <a:rPr lang="en-US" dirty="0">
              <a:latin typeface="Century Gothic" panose="020B0502020202020204"/>
            </a:rPr>
            <a:t>  </a:t>
          </a:r>
        </a:p>
      </dgm:t>
    </dgm:pt>
    <dgm:pt modelId="{4D3650EE-F7E4-444F-B77E-7531009719F9}" type="parTrans" cxnId="{5BF9D34A-B681-4DA0-BF3D-70C5AF169D6D}">
      <dgm:prSet/>
      <dgm:spPr/>
      <dgm:t>
        <a:bodyPr/>
        <a:lstStyle/>
        <a:p>
          <a:endParaRPr lang="en-US"/>
        </a:p>
      </dgm:t>
    </dgm:pt>
    <dgm:pt modelId="{1C12B264-0825-4126-96BA-596596CE9CD0}" type="sibTrans" cxnId="{5BF9D34A-B681-4DA0-BF3D-70C5AF169D6D}">
      <dgm:prSet/>
      <dgm:spPr/>
      <dgm:t>
        <a:bodyPr/>
        <a:lstStyle/>
        <a:p>
          <a:endParaRPr lang="en-US"/>
        </a:p>
      </dgm:t>
    </dgm:pt>
    <dgm:pt modelId="{46ABC2E6-C5F2-4F6F-B89C-B415110DC36E}">
      <dgm:prSet/>
      <dgm:spPr/>
      <dgm:t>
        <a:bodyPr/>
        <a:lstStyle/>
        <a:p>
          <a:pPr>
            <a:lnSpc>
              <a:spcPct val="100000"/>
            </a:lnSpc>
          </a:pPr>
          <a:r>
            <a:rPr lang="en-US" dirty="0">
              <a:latin typeface="Century Gothic" panose="020B0502020202020204"/>
            </a:rPr>
            <a:t>Next week you will </a:t>
          </a:r>
          <a:r>
            <a:rPr lang="en-US" dirty="0"/>
            <a:t>be</a:t>
          </a:r>
          <a:r>
            <a:rPr lang="en-US" dirty="0">
              <a:latin typeface="Century Gothic" panose="020B0502020202020204"/>
            </a:rPr>
            <a:t> called down</a:t>
          </a:r>
          <a:r>
            <a:rPr lang="en-US" dirty="0"/>
            <a:t> to enter your course requests into your “My Blueprint” account.</a:t>
          </a:r>
        </a:p>
      </dgm:t>
    </dgm:pt>
    <dgm:pt modelId="{09A2FF1C-A4AC-4AAB-A5A6-AD9C49E1C973}" type="parTrans" cxnId="{E965CAD0-DE6F-4CA8-B7EE-0F31010835BA}">
      <dgm:prSet/>
      <dgm:spPr/>
      <dgm:t>
        <a:bodyPr/>
        <a:lstStyle/>
        <a:p>
          <a:endParaRPr lang="en-US"/>
        </a:p>
      </dgm:t>
    </dgm:pt>
    <dgm:pt modelId="{9757B06B-11DB-48D1-98F2-82A6012BDB3A}" type="sibTrans" cxnId="{E965CAD0-DE6F-4CA8-B7EE-0F31010835BA}">
      <dgm:prSet/>
      <dgm:spPr/>
      <dgm:t>
        <a:bodyPr/>
        <a:lstStyle/>
        <a:p>
          <a:endParaRPr lang="en-US"/>
        </a:p>
      </dgm:t>
    </dgm:pt>
    <dgm:pt modelId="{29353740-EFAA-45E0-B42E-D61CA288C46C}">
      <dgm:prSet/>
      <dgm:spPr/>
      <dgm:t>
        <a:bodyPr/>
        <a:lstStyle/>
        <a:p>
          <a:pPr>
            <a:lnSpc>
              <a:spcPct val="100000"/>
            </a:lnSpc>
          </a:pPr>
          <a:r>
            <a:rPr lang="en-US" dirty="0"/>
            <a:t>If you have any questions, please book an appointment with one of the guidance counselors before </a:t>
          </a:r>
          <a:r>
            <a:rPr lang="en-US" dirty="0">
              <a:latin typeface="Century Gothic" panose="020B0502020202020204"/>
            </a:rPr>
            <a:t>entering your course selections</a:t>
          </a:r>
          <a:r>
            <a:rPr lang="en-US" dirty="0"/>
            <a:t>.</a:t>
          </a:r>
        </a:p>
      </dgm:t>
    </dgm:pt>
    <dgm:pt modelId="{EDB238A9-F1B4-4ECE-B49A-4E2A20767A08}" type="parTrans" cxnId="{78137A55-671F-4375-BAD0-861221EFDA96}">
      <dgm:prSet/>
      <dgm:spPr/>
      <dgm:t>
        <a:bodyPr/>
        <a:lstStyle/>
        <a:p>
          <a:endParaRPr lang="en-US"/>
        </a:p>
      </dgm:t>
    </dgm:pt>
    <dgm:pt modelId="{9EC0B573-8253-4EEB-8A55-34AAE63BFE6E}" type="sibTrans" cxnId="{78137A55-671F-4375-BAD0-861221EFDA96}">
      <dgm:prSet/>
      <dgm:spPr/>
      <dgm:t>
        <a:bodyPr/>
        <a:lstStyle/>
        <a:p>
          <a:endParaRPr lang="en-US"/>
        </a:p>
      </dgm:t>
    </dgm:pt>
    <dgm:pt modelId="{FD3FFD16-A8CA-4C3D-A07C-761B6908A4BB}" type="pres">
      <dgm:prSet presAssocID="{0B084EC7-D13C-4780-B319-5DB57D0FC71E}" presName="root" presStyleCnt="0">
        <dgm:presLayoutVars>
          <dgm:dir/>
          <dgm:resizeHandles val="exact"/>
        </dgm:presLayoutVars>
      </dgm:prSet>
      <dgm:spPr/>
    </dgm:pt>
    <dgm:pt modelId="{47A5E595-CB72-4BDB-9823-26AE10DF6AAF}" type="pres">
      <dgm:prSet presAssocID="{3C8D71F0-B030-488F-8B95-D1BA56A3DA86}" presName="compNode" presStyleCnt="0"/>
      <dgm:spPr/>
    </dgm:pt>
    <dgm:pt modelId="{73DD7678-716B-466E-917E-00B87B91AC1A}" type="pres">
      <dgm:prSet presAssocID="{3C8D71F0-B030-488F-8B95-D1BA56A3DA86}" presName="bgRect" presStyleLbl="bgShp" presStyleIdx="0" presStyleCnt="4"/>
      <dgm:spPr/>
    </dgm:pt>
    <dgm:pt modelId="{4B2EB020-FB4A-46BF-9AD8-47683701F254}" type="pres">
      <dgm:prSet presAssocID="{3C8D71F0-B030-488F-8B95-D1BA56A3DA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419FB3D7-CCA9-4E67-B787-5D6567280014}" type="pres">
      <dgm:prSet presAssocID="{3C8D71F0-B030-488F-8B95-D1BA56A3DA86}" presName="spaceRect" presStyleCnt="0"/>
      <dgm:spPr/>
    </dgm:pt>
    <dgm:pt modelId="{540087D8-F0B3-4712-8C19-A14E16B2F16F}" type="pres">
      <dgm:prSet presAssocID="{3C8D71F0-B030-488F-8B95-D1BA56A3DA86}" presName="parTx" presStyleLbl="revTx" presStyleIdx="0" presStyleCnt="4">
        <dgm:presLayoutVars>
          <dgm:chMax val="0"/>
          <dgm:chPref val="0"/>
        </dgm:presLayoutVars>
      </dgm:prSet>
      <dgm:spPr/>
    </dgm:pt>
    <dgm:pt modelId="{B3C788E3-1082-4D19-8087-18D608F8A248}" type="pres">
      <dgm:prSet presAssocID="{B2C07514-29AE-44A5-AAC3-6BCCA4210A93}" presName="sibTrans" presStyleCnt="0"/>
      <dgm:spPr/>
    </dgm:pt>
    <dgm:pt modelId="{34701F52-A74D-4972-B3D7-E2A778185582}" type="pres">
      <dgm:prSet presAssocID="{EE1BC16F-BF11-4ADB-8E23-5FEA419B138A}" presName="compNode" presStyleCnt="0"/>
      <dgm:spPr/>
    </dgm:pt>
    <dgm:pt modelId="{09545562-0480-4F02-B5A6-8AFF14098137}" type="pres">
      <dgm:prSet presAssocID="{EE1BC16F-BF11-4ADB-8E23-5FEA419B138A}" presName="bgRect" presStyleLbl="bgShp" presStyleIdx="1" presStyleCnt="4"/>
      <dgm:spPr/>
    </dgm:pt>
    <dgm:pt modelId="{6A07E450-1370-4BC7-9DF0-5C4D56B2112B}" type="pres">
      <dgm:prSet presAssocID="{EE1BC16F-BF11-4ADB-8E23-5FEA419B138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BF110AB4-EBD9-4614-B2EE-3E30586D3BC6}" type="pres">
      <dgm:prSet presAssocID="{EE1BC16F-BF11-4ADB-8E23-5FEA419B138A}" presName="spaceRect" presStyleCnt="0"/>
      <dgm:spPr/>
    </dgm:pt>
    <dgm:pt modelId="{BA5AACCF-A3BC-45D3-B0C6-808E8581E1CE}" type="pres">
      <dgm:prSet presAssocID="{EE1BC16F-BF11-4ADB-8E23-5FEA419B138A}" presName="parTx" presStyleLbl="revTx" presStyleIdx="1" presStyleCnt="4">
        <dgm:presLayoutVars>
          <dgm:chMax val="0"/>
          <dgm:chPref val="0"/>
        </dgm:presLayoutVars>
      </dgm:prSet>
      <dgm:spPr/>
    </dgm:pt>
    <dgm:pt modelId="{DF2045E4-3ADC-43F5-9E34-62DD76AFDC42}" type="pres">
      <dgm:prSet presAssocID="{1C12B264-0825-4126-96BA-596596CE9CD0}" presName="sibTrans" presStyleCnt="0"/>
      <dgm:spPr/>
    </dgm:pt>
    <dgm:pt modelId="{5B80B80A-B88B-4071-8C0E-9BEF0AB20A69}" type="pres">
      <dgm:prSet presAssocID="{46ABC2E6-C5F2-4F6F-B89C-B415110DC36E}" presName="compNode" presStyleCnt="0"/>
      <dgm:spPr/>
    </dgm:pt>
    <dgm:pt modelId="{2A2A237D-8450-44A6-8A47-673D544A4B68}" type="pres">
      <dgm:prSet presAssocID="{46ABC2E6-C5F2-4F6F-B89C-B415110DC36E}" presName="bgRect" presStyleLbl="bgShp" presStyleIdx="2" presStyleCnt="4"/>
      <dgm:spPr/>
    </dgm:pt>
    <dgm:pt modelId="{22BE62D8-834D-4DA8-85BA-59742F65A7A0}" type="pres">
      <dgm:prSet presAssocID="{46ABC2E6-C5F2-4F6F-B89C-B415110DC36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lackboard"/>
        </a:ext>
      </dgm:extLst>
    </dgm:pt>
    <dgm:pt modelId="{CAAB4B72-1F6E-4B0E-852A-AF4AF0977386}" type="pres">
      <dgm:prSet presAssocID="{46ABC2E6-C5F2-4F6F-B89C-B415110DC36E}" presName="spaceRect" presStyleCnt="0"/>
      <dgm:spPr/>
    </dgm:pt>
    <dgm:pt modelId="{D70CDE9C-3649-47A4-8F5C-6874AF89461D}" type="pres">
      <dgm:prSet presAssocID="{46ABC2E6-C5F2-4F6F-B89C-B415110DC36E}" presName="parTx" presStyleLbl="revTx" presStyleIdx="2" presStyleCnt="4">
        <dgm:presLayoutVars>
          <dgm:chMax val="0"/>
          <dgm:chPref val="0"/>
        </dgm:presLayoutVars>
      </dgm:prSet>
      <dgm:spPr/>
    </dgm:pt>
    <dgm:pt modelId="{15AF6503-F35E-4F1E-BA7A-CA6F0BB54689}" type="pres">
      <dgm:prSet presAssocID="{9757B06B-11DB-48D1-98F2-82A6012BDB3A}" presName="sibTrans" presStyleCnt="0"/>
      <dgm:spPr/>
    </dgm:pt>
    <dgm:pt modelId="{56539EFF-981C-4BD5-A715-013C10DB8EB4}" type="pres">
      <dgm:prSet presAssocID="{29353740-EFAA-45E0-B42E-D61CA288C46C}" presName="compNode" presStyleCnt="0"/>
      <dgm:spPr/>
    </dgm:pt>
    <dgm:pt modelId="{4A790391-215D-4057-BE61-244D87311F1D}" type="pres">
      <dgm:prSet presAssocID="{29353740-EFAA-45E0-B42E-D61CA288C46C}" presName="bgRect" presStyleLbl="bgShp" presStyleIdx="3" presStyleCnt="4"/>
      <dgm:spPr/>
    </dgm:pt>
    <dgm:pt modelId="{34C14A31-B357-4AF5-BD4C-FAB347586AB3}" type="pres">
      <dgm:prSet presAssocID="{29353740-EFAA-45E0-B42E-D61CA288C46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828C5845-B204-427E-ADEA-0BD8B0A593C6}" type="pres">
      <dgm:prSet presAssocID="{29353740-EFAA-45E0-B42E-D61CA288C46C}" presName="spaceRect" presStyleCnt="0"/>
      <dgm:spPr/>
    </dgm:pt>
    <dgm:pt modelId="{CFDA4AFE-D912-4940-9575-40D8F0A0A3F4}" type="pres">
      <dgm:prSet presAssocID="{29353740-EFAA-45E0-B42E-D61CA288C46C}" presName="parTx" presStyleLbl="revTx" presStyleIdx="3" presStyleCnt="4">
        <dgm:presLayoutVars>
          <dgm:chMax val="0"/>
          <dgm:chPref val="0"/>
        </dgm:presLayoutVars>
      </dgm:prSet>
      <dgm:spPr/>
    </dgm:pt>
  </dgm:ptLst>
  <dgm:cxnLst>
    <dgm:cxn modelId="{89339C19-5BC9-4E41-A1CB-EF8E0110583E}" type="presOf" srcId="{46ABC2E6-C5F2-4F6F-B89C-B415110DC36E}" destId="{D70CDE9C-3649-47A4-8F5C-6874AF89461D}" srcOrd="0" destOrd="0" presId="urn:microsoft.com/office/officeart/2018/2/layout/IconVerticalSolidList"/>
    <dgm:cxn modelId="{5BF9D34A-B681-4DA0-BF3D-70C5AF169D6D}" srcId="{0B084EC7-D13C-4780-B319-5DB57D0FC71E}" destId="{EE1BC16F-BF11-4ADB-8E23-5FEA419B138A}" srcOrd="1" destOrd="0" parTransId="{4D3650EE-F7E4-444F-B77E-7531009719F9}" sibTransId="{1C12B264-0825-4126-96BA-596596CE9CD0}"/>
    <dgm:cxn modelId="{9DE6EF4C-B52B-492B-A890-9BADF52309A9}" type="presOf" srcId="{EE1BC16F-BF11-4ADB-8E23-5FEA419B138A}" destId="{BA5AACCF-A3BC-45D3-B0C6-808E8581E1CE}" srcOrd="0" destOrd="0" presId="urn:microsoft.com/office/officeart/2018/2/layout/IconVerticalSolidList"/>
    <dgm:cxn modelId="{78137A55-671F-4375-BAD0-861221EFDA96}" srcId="{0B084EC7-D13C-4780-B319-5DB57D0FC71E}" destId="{29353740-EFAA-45E0-B42E-D61CA288C46C}" srcOrd="3" destOrd="0" parTransId="{EDB238A9-F1B4-4ECE-B49A-4E2A20767A08}" sibTransId="{9EC0B573-8253-4EEB-8A55-34AAE63BFE6E}"/>
    <dgm:cxn modelId="{9364BE78-5763-4653-AEBA-C8B271ECB00F}" type="presOf" srcId="{0B084EC7-D13C-4780-B319-5DB57D0FC71E}" destId="{FD3FFD16-A8CA-4C3D-A07C-761B6908A4BB}" srcOrd="0" destOrd="0" presId="urn:microsoft.com/office/officeart/2018/2/layout/IconVerticalSolidList"/>
    <dgm:cxn modelId="{30225EC4-655C-4AB0-9E14-D9E5E0AF1538}" type="presOf" srcId="{3C8D71F0-B030-488F-8B95-D1BA56A3DA86}" destId="{540087D8-F0B3-4712-8C19-A14E16B2F16F}" srcOrd="0" destOrd="0" presId="urn:microsoft.com/office/officeart/2018/2/layout/IconVerticalSolidList"/>
    <dgm:cxn modelId="{E965CAD0-DE6F-4CA8-B7EE-0F31010835BA}" srcId="{0B084EC7-D13C-4780-B319-5DB57D0FC71E}" destId="{46ABC2E6-C5F2-4F6F-B89C-B415110DC36E}" srcOrd="2" destOrd="0" parTransId="{09A2FF1C-A4AC-4AAB-A5A6-AD9C49E1C973}" sibTransId="{9757B06B-11DB-48D1-98F2-82A6012BDB3A}"/>
    <dgm:cxn modelId="{B7E31ED7-C66F-45E3-9D59-8642F9521D59}" srcId="{0B084EC7-D13C-4780-B319-5DB57D0FC71E}" destId="{3C8D71F0-B030-488F-8B95-D1BA56A3DA86}" srcOrd="0" destOrd="0" parTransId="{700FE3F6-636F-4328-9822-ECCA5B293029}" sibTransId="{B2C07514-29AE-44A5-AAC3-6BCCA4210A93}"/>
    <dgm:cxn modelId="{C42A9BE6-1ED8-41A9-96C2-B00EFD51DE9F}" type="presOf" srcId="{29353740-EFAA-45E0-B42E-D61CA288C46C}" destId="{CFDA4AFE-D912-4940-9575-40D8F0A0A3F4}" srcOrd="0" destOrd="0" presId="urn:microsoft.com/office/officeart/2018/2/layout/IconVerticalSolidList"/>
    <dgm:cxn modelId="{9F3A78DB-F5C5-433F-B9C1-7B3E4F8EB992}" type="presParOf" srcId="{FD3FFD16-A8CA-4C3D-A07C-761B6908A4BB}" destId="{47A5E595-CB72-4BDB-9823-26AE10DF6AAF}" srcOrd="0" destOrd="0" presId="urn:microsoft.com/office/officeart/2018/2/layout/IconVerticalSolidList"/>
    <dgm:cxn modelId="{E70A1BF6-76BE-4EEB-93B4-F7469922D392}" type="presParOf" srcId="{47A5E595-CB72-4BDB-9823-26AE10DF6AAF}" destId="{73DD7678-716B-466E-917E-00B87B91AC1A}" srcOrd="0" destOrd="0" presId="urn:microsoft.com/office/officeart/2018/2/layout/IconVerticalSolidList"/>
    <dgm:cxn modelId="{C1DE18EC-63F1-4B30-9F06-191730429731}" type="presParOf" srcId="{47A5E595-CB72-4BDB-9823-26AE10DF6AAF}" destId="{4B2EB020-FB4A-46BF-9AD8-47683701F254}" srcOrd="1" destOrd="0" presId="urn:microsoft.com/office/officeart/2018/2/layout/IconVerticalSolidList"/>
    <dgm:cxn modelId="{CE4A836C-F54A-4230-8230-F86D866B887A}" type="presParOf" srcId="{47A5E595-CB72-4BDB-9823-26AE10DF6AAF}" destId="{419FB3D7-CCA9-4E67-B787-5D6567280014}" srcOrd="2" destOrd="0" presId="urn:microsoft.com/office/officeart/2018/2/layout/IconVerticalSolidList"/>
    <dgm:cxn modelId="{7AF3E4C2-2519-4528-AE68-A62563ED89EE}" type="presParOf" srcId="{47A5E595-CB72-4BDB-9823-26AE10DF6AAF}" destId="{540087D8-F0B3-4712-8C19-A14E16B2F16F}" srcOrd="3" destOrd="0" presId="urn:microsoft.com/office/officeart/2018/2/layout/IconVerticalSolidList"/>
    <dgm:cxn modelId="{379D797B-B443-4105-BDA2-9F6C23490965}" type="presParOf" srcId="{FD3FFD16-A8CA-4C3D-A07C-761B6908A4BB}" destId="{B3C788E3-1082-4D19-8087-18D608F8A248}" srcOrd="1" destOrd="0" presId="urn:microsoft.com/office/officeart/2018/2/layout/IconVerticalSolidList"/>
    <dgm:cxn modelId="{347E8C26-1703-4ED4-836E-DE9C75BB5043}" type="presParOf" srcId="{FD3FFD16-A8CA-4C3D-A07C-761B6908A4BB}" destId="{34701F52-A74D-4972-B3D7-E2A778185582}" srcOrd="2" destOrd="0" presId="urn:microsoft.com/office/officeart/2018/2/layout/IconVerticalSolidList"/>
    <dgm:cxn modelId="{0F9E1552-38EA-47CD-B1E1-D8F4FB874E35}" type="presParOf" srcId="{34701F52-A74D-4972-B3D7-E2A778185582}" destId="{09545562-0480-4F02-B5A6-8AFF14098137}" srcOrd="0" destOrd="0" presId="urn:microsoft.com/office/officeart/2018/2/layout/IconVerticalSolidList"/>
    <dgm:cxn modelId="{DBACE139-0CBA-45DE-8D06-B98D1FC723E5}" type="presParOf" srcId="{34701F52-A74D-4972-B3D7-E2A778185582}" destId="{6A07E450-1370-4BC7-9DF0-5C4D56B2112B}" srcOrd="1" destOrd="0" presId="urn:microsoft.com/office/officeart/2018/2/layout/IconVerticalSolidList"/>
    <dgm:cxn modelId="{0BF42545-8278-4758-9E84-AB8C19EDC341}" type="presParOf" srcId="{34701F52-A74D-4972-B3D7-E2A778185582}" destId="{BF110AB4-EBD9-4614-B2EE-3E30586D3BC6}" srcOrd="2" destOrd="0" presId="urn:microsoft.com/office/officeart/2018/2/layout/IconVerticalSolidList"/>
    <dgm:cxn modelId="{ED6B4760-DFDB-4007-98CD-220C8A671C3E}" type="presParOf" srcId="{34701F52-A74D-4972-B3D7-E2A778185582}" destId="{BA5AACCF-A3BC-45D3-B0C6-808E8581E1CE}" srcOrd="3" destOrd="0" presId="urn:microsoft.com/office/officeart/2018/2/layout/IconVerticalSolidList"/>
    <dgm:cxn modelId="{525C848B-F8C2-48BB-8420-A6B376EFCC25}" type="presParOf" srcId="{FD3FFD16-A8CA-4C3D-A07C-761B6908A4BB}" destId="{DF2045E4-3ADC-43F5-9E34-62DD76AFDC42}" srcOrd="3" destOrd="0" presId="urn:microsoft.com/office/officeart/2018/2/layout/IconVerticalSolidList"/>
    <dgm:cxn modelId="{81561F42-F601-478A-8BDF-7E02A186284C}" type="presParOf" srcId="{FD3FFD16-A8CA-4C3D-A07C-761B6908A4BB}" destId="{5B80B80A-B88B-4071-8C0E-9BEF0AB20A69}" srcOrd="4" destOrd="0" presId="urn:microsoft.com/office/officeart/2018/2/layout/IconVerticalSolidList"/>
    <dgm:cxn modelId="{71CB1AC0-AEBE-4DA1-A9DB-2D9ABAA7B616}" type="presParOf" srcId="{5B80B80A-B88B-4071-8C0E-9BEF0AB20A69}" destId="{2A2A237D-8450-44A6-8A47-673D544A4B68}" srcOrd="0" destOrd="0" presId="urn:microsoft.com/office/officeart/2018/2/layout/IconVerticalSolidList"/>
    <dgm:cxn modelId="{B900191E-2427-4011-88C1-827CD59C9A97}" type="presParOf" srcId="{5B80B80A-B88B-4071-8C0E-9BEF0AB20A69}" destId="{22BE62D8-834D-4DA8-85BA-59742F65A7A0}" srcOrd="1" destOrd="0" presId="urn:microsoft.com/office/officeart/2018/2/layout/IconVerticalSolidList"/>
    <dgm:cxn modelId="{63C5F796-A04F-4DEB-8658-1004443237B3}" type="presParOf" srcId="{5B80B80A-B88B-4071-8C0E-9BEF0AB20A69}" destId="{CAAB4B72-1F6E-4B0E-852A-AF4AF0977386}" srcOrd="2" destOrd="0" presId="urn:microsoft.com/office/officeart/2018/2/layout/IconVerticalSolidList"/>
    <dgm:cxn modelId="{607F1C67-5EEE-4BE8-800E-BCD561D663F9}" type="presParOf" srcId="{5B80B80A-B88B-4071-8C0E-9BEF0AB20A69}" destId="{D70CDE9C-3649-47A4-8F5C-6874AF89461D}" srcOrd="3" destOrd="0" presId="urn:microsoft.com/office/officeart/2018/2/layout/IconVerticalSolidList"/>
    <dgm:cxn modelId="{6CC02846-59D9-47FD-A9C3-F8415946FAAD}" type="presParOf" srcId="{FD3FFD16-A8CA-4C3D-A07C-761B6908A4BB}" destId="{15AF6503-F35E-4F1E-BA7A-CA6F0BB54689}" srcOrd="5" destOrd="0" presId="urn:microsoft.com/office/officeart/2018/2/layout/IconVerticalSolidList"/>
    <dgm:cxn modelId="{39D1A28C-6B64-4E15-86E0-F7805366C34B}" type="presParOf" srcId="{FD3FFD16-A8CA-4C3D-A07C-761B6908A4BB}" destId="{56539EFF-981C-4BD5-A715-013C10DB8EB4}" srcOrd="6" destOrd="0" presId="urn:microsoft.com/office/officeart/2018/2/layout/IconVerticalSolidList"/>
    <dgm:cxn modelId="{2E78B146-C529-4536-95F2-754E27072A5E}" type="presParOf" srcId="{56539EFF-981C-4BD5-A715-013C10DB8EB4}" destId="{4A790391-215D-4057-BE61-244D87311F1D}" srcOrd="0" destOrd="0" presId="urn:microsoft.com/office/officeart/2018/2/layout/IconVerticalSolidList"/>
    <dgm:cxn modelId="{F38B9DB3-BD88-47D5-947E-A9A67E10B55C}" type="presParOf" srcId="{56539EFF-981C-4BD5-A715-013C10DB8EB4}" destId="{34C14A31-B357-4AF5-BD4C-FAB347586AB3}" srcOrd="1" destOrd="0" presId="urn:microsoft.com/office/officeart/2018/2/layout/IconVerticalSolidList"/>
    <dgm:cxn modelId="{D410BF49-20C6-4383-A73D-C79E3A6E674B}" type="presParOf" srcId="{56539EFF-981C-4BD5-A715-013C10DB8EB4}" destId="{828C5845-B204-427E-ADEA-0BD8B0A593C6}" srcOrd="2" destOrd="0" presId="urn:microsoft.com/office/officeart/2018/2/layout/IconVerticalSolidList"/>
    <dgm:cxn modelId="{E565D14C-D213-44C8-9F28-158DD25DE444}" type="presParOf" srcId="{56539EFF-981C-4BD5-A715-013C10DB8EB4}" destId="{CFDA4AFE-D912-4940-9575-40D8F0A0A3F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66668E-B2AA-4D5E-991C-CFBAE87E918E}"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BA4B72B6-785D-4FDE-90B8-19252D3BEDC8}">
      <dgm:prSet/>
      <dgm:spPr/>
      <dgm:t>
        <a:bodyPr/>
        <a:lstStyle/>
        <a:p>
          <a:r>
            <a:rPr lang="en-US"/>
            <a:t>Which math should you take?  </a:t>
          </a:r>
        </a:p>
      </dgm:t>
    </dgm:pt>
    <dgm:pt modelId="{BD9F688F-49F0-4227-9AB0-D78A04D80F18}" type="parTrans" cxnId="{76B04DEC-1794-4A44-A3B2-E9AFCE9913AB}">
      <dgm:prSet/>
      <dgm:spPr/>
      <dgm:t>
        <a:bodyPr/>
        <a:lstStyle/>
        <a:p>
          <a:endParaRPr lang="en-US"/>
        </a:p>
      </dgm:t>
    </dgm:pt>
    <dgm:pt modelId="{871B65A4-0DCB-4FAF-8A2A-D35795185B9B}" type="sibTrans" cxnId="{76B04DEC-1794-4A44-A3B2-E9AFCE9913AB}">
      <dgm:prSet/>
      <dgm:spPr/>
      <dgm:t>
        <a:bodyPr/>
        <a:lstStyle/>
        <a:p>
          <a:endParaRPr lang="en-US"/>
        </a:p>
      </dgm:t>
    </dgm:pt>
    <dgm:pt modelId="{C1CB3524-D8AA-45EB-A978-5E9074B5B89B}">
      <dgm:prSet/>
      <dgm:spPr/>
      <dgm:t>
        <a:bodyPr/>
        <a:lstStyle/>
        <a:p>
          <a:r>
            <a:rPr lang="en-US"/>
            <a:t>What does your math teacher recommend?  </a:t>
          </a:r>
        </a:p>
      </dgm:t>
    </dgm:pt>
    <dgm:pt modelId="{F52F0DD4-72B6-48F8-B1E0-CC2390033FEB}" type="parTrans" cxnId="{1C584692-2A6F-4225-A4FB-C24883BE370E}">
      <dgm:prSet/>
      <dgm:spPr/>
      <dgm:t>
        <a:bodyPr/>
        <a:lstStyle/>
        <a:p>
          <a:endParaRPr lang="en-US"/>
        </a:p>
      </dgm:t>
    </dgm:pt>
    <dgm:pt modelId="{D96A61E6-E9BB-4FE1-8F9F-D3E286122D33}" type="sibTrans" cxnId="{1C584692-2A6F-4225-A4FB-C24883BE370E}">
      <dgm:prSet/>
      <dgm:spPr/>
      <dgm:t>
        <a:bodyPr/>
        <a:lstStyle/>
        <a:p>
          <a:endParaRPr lang="en-US"/>
        </a:p>
      </dgm:t>
    </dgm:pt>
    <dgm:pt modelId="{43CFB0D0-1E2C-4ADA-8E1F-AA3AB139DC21}">
      <dgm:prSet/>
      <dgm:spPr/>
      <dgm:t>
        <a:bodyPr/>
        <a:lstStyle/>
        <a:p>
          <a:r>
            <a:rPr lang="en-US"/>
            <a:t>Which math did you take in Grade 10?</a:t>
          </a:r>
        </a:p>
      </dgm:t>
    </dgm:pt>
    <dgm:pt modelId="{E5E0F687-9BBA-4CBC-B4D5-6BEBFABA99A6}" type="parTrans" cxnId="{C5A1ABA5-C05C-499F-97E0-C09672C5DD5B}">
      <dgm:prSet/>
      <dgm:spPr/>
      <dgm:t>
        <a:bodyPr/>
        <a:lstStyle/>
        <a:p>
          <a:endParaRPr lang="en-US"/>
        </a:p>
      </dgm:t>
    </dgm:pt>
    <dgm:pt modelId="{3781AFE4-04F2-40DD-9764-3C2F94AF23F8}" type="sibTrans" cxnId="{C5A1ABA5-C05C-499F-97E0-C09672C5DD5B}">
      <dgm:prSet/>
      <dgm:spPr/>
      <dgm:t>
        <a:bodyPr/>
        <a:lstStyle/>
        <a:p>
          <a:endParaRPr lang="en-US"/>
        </a:p>
      </dgm:t>
    </dgm:pt>
    <dgm:pt modelId="{D004ACE2-FFBB-439C-8900-FFA927A65F66}">
      <dgm:prSet/>
      <dgm:spPr/>
      <dgm:t>
        <a:bodyPr/>
        <a:lstStyle/>
        <a:p>
          <a:r>
            <a:rPr lang="en-US" b="1"/>
            <a:t>Applied Math </a:t>
          </a:r>
          <a:endParaRPr lang="en-US"/>
        </a:p>
      </dgm:t>
    </dgm:pt>
    <dgm:pt modelId="{E009261D-0156-4CA0-8D71-AF2769BF1326}" type="parTrans" cxnId="{658AE189-92D5-497E-8692-E5EC759EFFDF}">
      <dgm:prSet/>
      <dgm:spPr/>
      <dgm:t>
        <a:bodyPr/>
        <a:lstStyle/>
        <a:p>
          <a:endParaRPr lang="en-US"/>
        </a:p>
      </dgm:t>
    </dgm:pt>
    <dgm:pt modelId="{404341C8-80E9-41F6-9A29-95FECB822048}" type="sibTrans" cxnId="{658AE189-92D5-497E-8692-E5EC759EFFDF}">
      <dgm:prSet/>
      <dgm:spPr/>
      <dgm:t>
        <a:bodyPr/>
        <a:lstStyle/>
        <a:p>
          <a:endParaRPr lang="en-US"/>
        </a:p>
      </dgm:t>
    </dgm:pt>
    <dgm:pt modelId="{B0210818-3385-45B1-9ED8-349ACB42E321}">
      <dgm:prSet/>
      <dgm:spPr/>
      <dgm:t>
        <a:bodyPr/>
        <a:lstStyle/>
        <a:p>
          <a:r>
            <a:rPr lang="en-US" b="1"/>
            <a:t>Essential Math </a:t>
          </a:r>
          <a:endParaRPr lang="en-US"/>
        </a:p>
      </dgm:t>
    </dgm:pt>
    <dgm:pt modelId="{D8251C66-B249-492D-9436-E6DE993580B6}" type="parTrans" cxnId="{5CAC00E8-EEEC-411A-B6C8-6C6ECE9F8FFB}">
      <dgm:prSet/>
      <dgm:spPr/>
      <dgm:t>
        <a:bodyPr/>
        <a:lstStyle/>
        <a:p>
          <a:endParaRPr lang="en-US"/>
        </a:p>
      </dgm:t>
    </dgm:pt>
    <dgm:pt modelId="{DB34FDF9-6351-4C0C-8B27-529E142A1D86}" type="sibTrans" cxnId="{5CAC00E8-EEEC-411A-B6C8-6C6ECE9F8FFB}">
      <dgm:prSet/>
      <dgm:spPr/>
      <dgm:t>
        <a:bodyPr/>
        <a:lstStyle/>
        <a:p>
          <a:endParaRPr lang="en-US"/>
        </a:p>
      </dgm:t>
    </dgm:pt>
    <dgm:pt modelId="{9AE34B8F-4BB1-46FA-9651-591CC36E0068}">
      <dgm:prSet/>
      <dgm:spPr/>
      <dgm:t>
        <a:bodyPr/>
        <a:lstStyle/>
        <a:p>
          <a:r>
            <a:rPr lang="en-US" b="1"/>
            <a:t>Pre-Calculus Math </a:t>
          </a:r>
          <a:endParaRPr lang="en-US"/>
        </a:p>
      </dgm:t>
    </dgm:pt>
    <dgm:pt modelId="{944B12B7-F112-400B-9F4C-4F877A6C30F5}" type="parTrans" cxnId="{E6BC6458-F993-4133-9263-E13122BDF899}">
      <dgm:prSet/>
      <dgm:spPr/>
      <dgm:t>
        <a:bodyPr/>
        <a:lstStyle/>
        <a:p>
          <a:endParaRPr lang="en-US"/>
        </a:p>
      </dgm:t>
    </dgm:pt>
    <dgm:pt modelId="{76603D6F-014D-4B47-9544-B93BBED10441}" type="sibTrans" cxnId="{E6BC6458-F993-4133-9263-E13122BDF899}">
      <dgm:prSet/>
      <dgm:spPr/>
      <dgm:t>
        <a:bodyPr/>
        <a:lstStyle/>
        <a:p>
          <a:endParaRPr lang="en-US"/>
        </a:p>
      </dgm:t>
    </dgm:pt>
    <dgm:pt modelId="{3B947046-3432-4E72-ADEE-E0113FB8C559}" type="pres">
      <dgm:prSet presAssocID="{4E66668E-B2AA-4D5E-991C-CFBAE87E918E}" presName="vert0" presStyleCnt="0">
        <dgm:presLayoutVars>
          <dgm:dir/>
          <dgm:animOne val="branch"/>
          <dgm:animLvl val="lvl"/>
        </dgm:presLayoutVars>
      </dgm:prSet>
      <dgm:spPr/>
    </dgm:pt>
    <dgm:pt modelId="{545D3219-695A-4F3C-A9A8-4B08E39B9E14}" type="pres">
      <dgm:prSet presAssocID="{BA4B72B6-785D-4FDE-90B8-19252D3BEDC8}" presName="thickLine" presStyleLbl="alignNode1" presStyleIdx="0" presStyleCnt="6"/>
      <dgm:spPr/>
    </dgm:pt>
    <dgm:pt modelId="{78D3D892-A7D1-463A-9249-AF2EF1342465}" type="pres">
      <dgm:prSet presAssocID="{BA4B72B6-785D-4FDE-90B8-19252D3BEDC8}" presName="horz1" presStyleCnt="0"/>
      <dgm:spPr/>
    </dgm:pt>
    <dgm:pt modelId="{EC0E7B87-7FE2-495A-9D8A-2731F22E868B}" type="pres">
      <dgm:prSet presAssocID="{BA4B72B6-785D-4FDE-90B8-19252D3BEDC8}" presName="tx1" presStyleLbl="revTx" presStyleIdx="0" presStyleCnt="6"/>
      <dgm:spPr/>
    </dgm:pt>
    <dgm:pt modelId="{0784552E-A0B7-4DC0-A456-619FCAB92B94}" type="pres">
      <dgm:prSet presAssocID="{BA4B72B6-785D-4FDE-90B8-19252D3BEDC8}" presName="vert1" presStyleCnt="0"/>
      <dgm:spPr/>
    </dgm:pt>
    <dgm:pt modelId="{CDE061D7-7200-40AC-81C0-B449C006E6B0}" type="pres">
      <dgm:prSet presAssocID="{C1CB3524-D8AA-45EB-A978-5E9074B5B89B}" presName="thickLine" presStyleLbl="alignNode1" presStyleIdx="1" presStyleCnt="6"/>
      <dgm:spPr/>
    </dgm:pt>
    <dgm:pt modelId="{0257C8A1-EE5E-41C9-8F56-836215F180C7}" type="pres">
      <dgm:prSet presAssocID="{C1CB3524-D8AA-45EB-A978-5E9074B5B89B}" presName="horz1" presStyleCnt="0"/>
      <dgm:spPr/>
    </dgm:pt>
    <dgm:pt modelId="{24399A13-5DA5-4B30-BCB5-1A068C818A4B}" type="pres">
      <dgm:prSet presAssocID="{C1CB3524-D8AA-45EB-A978-5E9074B5B89B}" presName="tx1" presStyleLbl="revTx" presStyleIdx="1" presStyleCnt="6"/>
      <dgm:spPr/>
    </dgm:pt>
    <dgm:pt modelId="{D363A6F2-5D46-4320-8713-9242012764EA}" type="pres">
      <dgm:prSet presAssocID="{C1CB3524-D8AA-45EB-A978-5E9074B5B89B}" presName="vert1" presStyleCnt="0"/>
      <dgm:spPr/>
    </dgm:pt>
    <dgm:pt modelId="{6D979BC0-9B68-4A49-8A20-3368FA6DF0CD}" type="pres">
      <dgm:prSet presAssocID="{43CFB0D0-1E2C-4ADA-8E1F-AA3AB139DC21}" presName="thickLine" presStyleLbl="alignNode1" presStyleIdx="2" presStyleCnt="6"/>
      <dgm:spPr/>
    </dgm:pt>
    <dgm:pt modelId="{5A80D2FD-A333-4C95-8B68-661FBFB9F7F0}" type="pres">
      <dgm:prSet presAssocID="{43CFB0D0-1E2C-4ADA-8E1F-AA3AB139DC21}" presName="horz1" presStyleCnt="0"/>
      <dgm:spPr/>
    </dgm:pt>
    <dgm:pt modelId="{4EAE2D9A-7BA6-42F6-8072-E43AF05FF27D}" type="pres">
      <dgm:prSet presAssocID="{43CFB0D0-1E2C-4ADA-8E1F-AA3AB139DC21}" presName="tx1" presStyleLbl="revTx" presStyleIdx="2" presStyleCnt="6"/>
      <dgm:spPr/>
    </dgm:pt>
    <dgm:pt modelId="{307A1676-9A18-4739-A0B7-89BE7A2D4DB4}" type="pres">
      <dgm:prSet presAssocID="{43CFB0D0-1E2C-4ADA-8E1F-AA3AB139DC21}" presName="vert1" presStyleCnt="0"/>
      <dgm:spPr/>
    </dgm:pt>
    <dgm:pt modelId="{0194BAFD-8C09-4730-BA58-983F74BA24CB}" type="pres">
      <dgm:prSet presAssocID="{D004ACE2-FFBB-439C-8900-FFA927A65F66}" presName="thickLine" presStyleLbl="alignNode1" presStyleIdx="3" presStyleCnt="6"/>
      <dgm:spPr/>
    </dgm:pt>
    <dgm:pt modelId="{574B6CAF-BD5A-4A71-AE8C-1D99D2B30DB0}" type="pres">
      <dgm:prSet presAssocID="{D004ACE2-FFBB-439C-8900-FFA927A65F66}" presName="horz1" presStyleCnt="0"/>
      <dgm:spPr/>
    </dgm:pt>
    <dgm:pt modelId="{1537F28F-0068-48FD-9254-5C8140313F66}" type="pres">
      <dgm:prSet presAssocID="{D004ACE2-FFBB-439C-8900-FFA927A65F66}" presName="tx1" presStyleLbl="revTx" presStyleIdx="3" presStyleCnt="6"/>
      <dgm:spPr/>
    </dgm:pt>
    <dgm:pt modelId="{AA4C5B84-F8F9-4469-B808-ECA88F4CF416}" type="pres">
      <dgm:prSet presAssocID="{D004ACE2-FFBB-439C-8900-FFA927A65F66}" presName="vert1" presStyleCnt="0"/>
      <dgm:spPr/>
    </dgm:pt>
    <dgm:pt modelId="{21E74EFB-C6FC-4A6B-8A65-ABBEA467F78A}" type="pres">
      <dgm:prSet presAssocID="{B0210818-3385-45B1-9ED8-349ACB42E321}" presName="thickLine" presStyleLbl="alignNode1" presStyleIdx="4" presStyleCnt="6"/>
      <dgm:spPr/>
    </dgm:pt>
    <dgm:pt modelId="{D82580EE-855D-44FC-B1E7-A233FFC516E8}" type="pres">
      <dgm:prSet presAssocID="{B0210818-3385-45B1-9ED8-349ACB42E321}" presName="horz1" presStyleCnt="0"/>
      <dgm:spPr/>
    </dgm:pt>
    <dgm:pt modelId="{26459407-3F5E-42E6-A064-2DB335687FD6}" type="pres">
      <dgm:prSet presAssocID="{B0210818-3385-45B1-9ED8-349ACB42E321}" presName="tx1" presStyleLbl="revTx" presStyleIdx="4" presStyleCnt="6"/>
      <dgm:spPr/>
    </dgm:pt>
    <dgm:pt modelId="{EB3E6561-4197-464A-A064-FAACC8DA0CCE}" type="pres">
      <dgm:prSet presAssocID="{B0210818-3385-45B1-9ED8-349ACB42E321}" presName="vert1" presStyleCnt="0"/>
      <dgm:spPr/>
    </dgm:pt>
    <dgm:pt modelId="{39636815-E42C-4506-A61C-408B0CE971F9}" type="pres">
      <dgm:prSet presAssocID="{9AE34B8F-4BB1-46FA-9651-591CC36E0068}" presName="thickLine" presStyleLbl="alignNode1" presStyleIdx="5" presStyleCnt="6"/>
      <dgm:spPr/>
    </dgm:pt>
    <dgm:pt modelId="{38AC9950-9801-4A5A-80A1-6FF65D50F2FF}" type="pres">
      <dgm:prSet presAssocID="{9AE34B8F-4BB1-46FA-9651-591CC36E0068}" presName="horz1" presStyleCnt="0"/>
      <dgm:spPr/>
    </dgm:pt>
    <dgm:pt modelId="{15C11409-8E84-4895-983B-1140E6788835}" type="pres">
      <dgm:prSet presAssocID="{9AE34B8F-4BB1-46FA-9651-591CC36E0068}" presName="tx1" presStyleLbl="revTx" presStyleIdx="5" presStyleCnt="6"/>
      <dgm:spPr/>
    </dgm:pt>
    <dgm:pt modelId="{443CFD89-A1A5-4786-A4B0-D9F7B1CDB700}" type="pres">
      <dgm:prSet presAssocID="{9AE34B8F-4BB1-46FA-9651-591CC36E0068}" presName="vert1" presStyleCnt="0"/>
      <dgm:spPr/>
    </dgm:pt>
  </dgm:ptLst>
  <dgm:cxnLst>
    <dgm:cxn modelId="{D0EF290F-70D5-4038-B3DD-CC1D7187E7A3}" type="presOf" srcId="{C1CB3524-D8AA-45EB-A978-5E9074B5B89B}" destId="{24399A13-5DA5-4B30-BCB5-1A068C818A4B}" srcOrd="0" destOrd="0" presId="urn:microsoft.com/office/officeart/2008/layout/LinedList"/>
    <dgm:cxn modelId="{E6BC6458-F993-4133-9263-E13122BDF899}" srcId="{4E66668E-B2AA-4D5E-991C-CFBAE87E918E}" destId="{9AE34B8F-4BB1-46FA-9651-591CC36E0068}" srcOrd="5" destOrd="0" parTransId="{944B12B7-F112-400B-9F4C-4F877A6C30F5}" sibTransId="{76603D6F-014D-4B47-9544-B93BBED10441}"/>
    <dgm:cxn modelId="{53193185-FCF2-4EAF-B9C5-70ED2ABFD4CA}" type="presOf" srcId="{4E66668E-B2AA-4D5E-991C-CFBAE87E918E}" destId="{3B947046-3432-4E72-ADEE-E0113FB8C559}" srcOrd="0" destOrd="0" presId="urn:microsoft.com/office/officeart/2008/layout/LinedList"/>
    <dgm:cxn modelId="{658AE189-92D5-497E-8692-E5EC759EFFDF}" srcId="{4E66668E-B2AA-4D5E-991C-CFBAE87E918E}" destId="{D004ACE2-FFBB-439C-8900-FFA927A65F66}" srcOrd="3" destOrd="0" parTransId="{E009261D-0156-4CA0-8D71-AF2769BF1326}" sibTransId="{404341C8-80E9-41F6-9A29-95FECB822048}"/>
    <dgm:cxn modelId="{A12E948C-7F5A-49B6-82AD-00A3C0064EFB}" type="presOf" srcId="{B0210818-3385-45B1-9ED8-349ACB42E321}" destId="{26459407-3F5E-42E6-A064-2DB335687FD6}" srcOrd="0" destOrd="0" presId="urn:microsoft.com/office/officeart/2008/layout/LinedList"/>
    <dgm:cxn modelId="{DD81938D-FBF1-4B1B-B379-7F6090D2F75A}" type="presOf" srcId="{BA4B72B6-785D-4FDE-90B8-19252D3BEDC8}" destId="{EC0E7B87-7FE2-495A-9D8A-2731F22E868B}" srcOrd="0" destOrd="0" presId="urn:microsoft.com/office/officeart/2008/layout/LinedList"/>
    <dgm:cxn modelId="{1C584692-2A6F-4225-A4FB-C24883BE370E}" srcId="{4E66668E-B2AA-4D5E-991C-CFBAE87E918E}" destId="{C1CB3524-D8AA-45EB-A978-5E9074B5B89B}" srcOrd="1" destOrd="0" parTransId="{F52F0DD4-72B6-48F8-B1E0-CC2390033FEB}" sibTransId="{D96A61E6-E9BB-4FE1-8F9F-D3E286122D33}"/>
    <dgm:cxn modelId="{C5A1ABA5-C05C-499F-97E0-C09672C5DD5B}" srcId="{4E66668E-B2AA-4D5E-991C-CFBAE87E918E}" destId="{43CFB0D0-1E2C-4ADA-8E1F-AA3AB139DC21}" srcOrd="2" destOrd="0" parTransId="{E5E0F687-9BBA-4CBC-B4D5-6BEBFABA99A6}" sibTransId="{3781AFE4-04F2-40DD-9764-3C2F94AF23F8}"/>
    <dgm:cxn modelId="{287683AD-09B8-4B6B-B3E1-D25EF5BCC1B7}" type="presOf" srcId="{43CFB0D0-1E2C-4ADA-8E1F-AA3AB139DC21}" destId="{4EAE2D9A-7BA6-42F6-8072-E43AF05FF27D}" srcOrd="0" destOrd="0" presId="urn:microsoft.com/office/officeart/2008/layout/LinedList"/>
    <dgm:cxn modelId="{D04AC4C9-228E-4403-8607-D00A789AE666}" type="presOf" srcId="{D004ACE2-FFBB-439C-8900-FFA927A65F66}" destId="{1537F28F-0068-48FD-9254-5C8140313F66}" srcOrd="0" destOrd="0" presId="urn:microsoft.com/office/officeart/2008/layout/LinedList"/>
    <dgm:cxn modelId="{5CAC00E8-EEEC-411A-B6C8-6C6ECE9F8FFB}" srcId="{4E66668E-B2AA-4D5E-991C-CFBAE87E918E}" destId="{B0210818-3385-45B1-9ED8-349ACB42E321}" srcOrd="4" destOrd="0" parTransId="{D8251C66-B249-492D-9436-E6DE993580B6}" sibTransId="{DB34FDF9-6351-4C0C-8B27-529E142A1D86}"/>
    <dgm:cxn modelId="{76B04DEC-1794-4A44-A3B2-E9AFCE9913AB}" srcId="{4E66668E-B2AA-4D5E-991C-CFBAE87E918E}" destId="{BA4B72B6-785D-4FDE-90B8-19252D3BEDC8}" srcOrd="0" destOrd="0" parTransId="{BD9F688F-49F0-4227-9AB0-D78A04D80F18}" sibTransId="{871B65A4-0DCB-4FAF-8A2A-D35795185B9B}"/>
    <dgm:cxn modelId="{1938E7F3-A5DF-41F4-A759-139E4134535C}" type="presOf" srcId="{9AE34B8F-4BB1-46FA-9651-591CC36E0068}" destId="{15C11409-8E84-4895-983B-1140E6788835}" srcOrd="0" destOrd="0" presId="urn:microsoft.com/office/officeart/2008/layout/LinedList"/>
    <dgm:cxn modelId="{78B4A35F-0377-4135-AD63-97D0406AA4A6}" type="presParOf" srcId="{3B947046-3432-4E72-ADEE-E0113FB8C559}" destId="{545D3219-695A-4F3C-A9A8-4B08E39B9E14}" srcOrd="0" destOrd="0" presId="urn:microsoft.com/office/officeart/2008/layout/LinedList"/>
    <dgm:cxn modelId="{390D8FC7-BE37-4BAE-8A27-CE779D445C29}" type="presParOf" srcId="{3B947046-3432-4E72-ADEE-E0113FB8C559}" destId="{78D3D892-A7D1-463A-9249-AF2EF1342465}" srcOrd="1" destOrd="0" presId="urn:microsoft.com/office/officeart/2008/layout/LinedList"/>
    <dgm:cxn modelId="{038DA339-48E0-4844-8FF4-82E23DC7A0C8}" type="presParOf" srcId="{78D3D892-A7D1-463A-9249-AF2EF1342465}" destId="{EC0E7B87-7FE2-495A-9D8A-2731F22E868B}" srcOrd="0" destOrd="0" presId="urn:microsoft.com/office/officeart/2008/layout/LinedList"/>
    <dgm:cxn modelId="{FDDFBE28-AED5-4C9F-867D-28D602853ACD}" type="presParOf" srcId="{78D3D892-A7D1-463A-9249-AF2EF1342465}" destId="{0784552E-A0B7-4DC0-A456-619FCAB92B94}" srcOrd="1" destOrd="0" presId="urn:microsoft.com/office/officeart/2008/layout/LinedList"/>
    <dgm:cxn modelId="{8C17D1A9-0554-4E29-9BFF-E7AFBA4D1C5A}" type="presParOf" srcId="{3B947046-3432-4E72-ADEE-E0113FB8C559}" destId="{CDE061D7-7200-40AC-81C0-B449C006E6B0}" srcOrd="2" destOrd="0" presId="urn:microsoft.com/office/officeart/2008/layout/LinedList"/>
    <dgm:cxn modelId="{CE89EB74-E067-41BD-9F30-6174C85FC305}" type="presParOf" srcId="{3B947046-3432-4E72-ADEE-E0113FB8C559}" destId="{0257C8A1-EE5E-41C9-8F56-836215F180C7}" srcOrd="3" destOrd="0" presId="urn:microsoft.com/office/officeart/2008/layout/LinedList"/>
    <dgm:cxn modelId="{F55B49B3-6AB5-43E2-84ED-613C819DE2A2}" type="presParOf" srcId="{0257C8A1-EE5E-41C9-8F56-836215F180C7}" destId="{24399A13-5DA5-4B30-BCB5-1A068C818A4B}" srcOrd="0" destOrd="0" presId="urn:microsoft.com/office/officeart/2008/layout/LinedList"/>
    <dgm:cxn modelId="{F931E23C-0541-4591-903A-DE280115B3FC}" type="presParOf" srcId="{0257C8A1-EE5E-41C9-8F56-836215F180C7}" destId="{D363A6F2-5D46-4320-8713-9242012764EA}" srcOrd="1" destOrd="0" presId="urn:microsoft.com/office/officeart/2008/layout/LinedList"/>
    <dgm:cxn modelId="{6AF97DDF-03DD-448C-8054-BC6846410D9B}" type="presParOf" srcId="{3B947046-3432-4E72-ADEE-E0113FB8C559}" destId="{6D979BC0-9B68-4A49-8A20-3368FA6DF0CD}" srcOrd="4" destOrd="0" presId="urn:microsoft.com/office/officeart/2008/layout/LinedList"/>
    <dgm:cxn modelId="{6F1C546C-8C3A-4D65-8329-06C5B799672E}" type="presParOf" srcId="{3B947046-3432-4E72-ADEE-E0113FB8C559}" destId="{5A80D2FD-A333-4C95-8B68-661FBFB9F7F0}" srcOrd="5" destOrd="0" presId="urn:microsoft.com/office/officeart/2008/layout/LinedList"/>
    <dgm:cxn modelId="{4A86A3D3-570B-4D3C-8B26-9CCEF25641F1}" type="presParOf" srcId="{5A80D2FD-A333-4C95-8B68-661FBFB9F7F0}" destId="{4EAE2D9A-7BA6-42F6-8072-E43AF05FF27D}" srcOrd="0" destOrd="0" presId="urn:microsoft.com/office/officeart/2008/layout/LinedList"/>
    <dgm:cxn modelId="{A65E0DFB-C45E-410A-A00F-40164F980E54}" type="presParOf" srcId="{5A80D2FD-A333-4C95-8B68-661FBFB9F7F0}" destId="{307A1676-9A18-4739-A0B7-89BE7A2D4DB4}" srcOrd="1" destOrd="0" presId="urn:microsoft.com/office/officeart/2008/layout/LinedList"/>
    <dgm:cxn modelId="{605AC4B2-76C9-4982-B4B3-09D08985BDEA}" type="presParOf" srcId="{3B947046-3432-4E72-ADEE-E0113FB8C559}" destId="{0194BAFD-8C09-4730-BA58-983F74BA24CB}" srcOrd="6" destOrd="0" presId="urn:microsoft.com/office/officeart/2008/layout/LinedList"/>
    <dgm:cxn modelId="{CE185307-5E4B-450C-A6FD-0337FB879B56}" type="presParOf" srcId="{3B947046-3432-4E72-ADEE-E0113FB8C559}" destId="{574B6CAF-BD5A-4A71-AE8C-1D99D2B30DB0}" srcOrd="7" destOrd="0" presId="urn:microsoft.com/office/officeart/2008/layout/LinedList"/>
    <dgm:cxn modelId="{25A9A431-7E80-4455-9500-14F9D32D32EE}" type="presParOf" srcId="{574B6CAF-BD5A-4A71-AE8C-1D99D2B30DB0}" destId="{1537F28F-0068-48FD-9254-5C8140313F66}" srcOrd="0" destOrd="0" presId="urn:microsoft.com/office/officeart/2008/layout/LinedList"/>
    <dgm:cxn modelId="{D7660C6D-D1A1-4D04-B392-8CF29CFD7424}" type="presParOf" srcId="{574B6CAF-BD5A-4A71-AE8C-1D99D2B30DB0}" destId="{AA4C5B84-F8F9-4469-B808-ECA88F4CF416}" srcOrd="1" destOrd="0" presId="urn:microsoft.com/office/officeart/2008/layout/LinedList"/>
    <dgm:cxn modelId="{ED311198-E56D-4858-8475-F8188E7E9565}" type="presParOf" srcId="{3B947046-3432-4E72-ADEE-E0113FB8C559}" destId="{21E74EFB-C6FC-4A6B-8A65-ABBEA467F78A}" srcOrd="8" destOrd="0" presId="urn:microsoft.com/office/officeart/2008/layout/LinedList"/>
    <dgm:cxn modelId="{E01430B5-88A1-4B4F-9D82-F200EEC95612}" type="presParOf" srcId="{3B947046-3432-4E72-ADEE-E0113FB8C559}" destId="{D82580EE-855D-44FC-B1E7-A233FFC516E8}" srcOrd="9" destOrd="0" presId="urn:microsoft.com/office/officeart/2008/layout/LinedList"/>
    <dgm:cxn modelId="{0D67FE3C-BF9F-4B33-A57B-BD366E330240}" type="presParOf" srcId="{D82580EE-855D-44FC-B1E7-A233FFC516E8}" destId="{26459407-3F5E-42E6-A064-2DB335687FD6}" srcOrd="0" destOrd="0" presId="urn:microsoft.com/office/officeart/2008/layout/LinedList"/>
    <dgm:cxn modelId="{38BD50B3-91D5-4164-99AA-78F1E8C2959B}" type="presParOf" srcId="{D82580EE-855D-44FC-B1E7-A233FFC516E8}" destId="{EB3E6561-4197-464A-A064-FAACC8DA0CCE}" srcOrd="1" destOrd="0" presId="urn:microsoft.com/office/officeart/2008/layout/LinedList"/>
    <dgm:cxn modelId="{B4B741C3-D7A7-4E1A-8CC8-403F9B5C3F4F}" type="presParOf" srcId="{3B947046-3432-4E72-ADEE-E0113FB8C559}" destId="{39636815-E42C-4506-A61C-408B0CE971F9}" srcOrd="10" destOrd="0" presId="urn:microsoft.com/office/officeart/2008/layout/LinedList"/>
    <dgm:cxn modelId="{8D30A13E-7C9C-4116-B09E-17E61BD6E216}" type="presParOf" srcId="{3B947046-3432-4E72-ADEE-E0113FB8C559}" destId="{38AC9950-9801-4A5A-80A1-6FF65D50F2FF}" srcOrd="11" destOrd="0" presId="urn:microsoft.com/office/officeart/2008/layout/LinedList"/>
    <dgm:cxn modelId="{1F5F4F70-2E2E-46E2-ACAC-3886DC44F0BB}" type="presParOf" srcId="{38AC9950-9801-4A5A-80A1-6FF65D50F2FF}" destId="{15C11409-8E84-4895-983B-1140E6788835}" srcOrd="0" destOrd="0" presId="urn:microsoft.com/office/officeart/2008/layout/LinedList"/>
    <dgm:cxn modelId="{29AEA234-D352-484B-B7F6-C4CC6A739794}" type="presParOf" srcId="{38AC9950-9801-4A5A-80A1-6FF65D50F2FF}" destId="{443CFD89-A1A5-4786-A4B0-D9F7B1CDB7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7C4021-C03D-4221-8A2F-DA4D59396692}"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AE08E070-16D3-4048-A8AA-FE8D95004412}">
      <dgm:prSet/>
      <dgm:spPr/>
      <dgm:t>
        <a:bodyPr/>
        <a:lstStyle/>
        <a:p>
          <a:r>
            <a:rPr lang="en-US" dirty="0"/>
            <a:t>This is a course for students interested in post-secondary programs that do not require a study of theoretical mathematics such as Calculus or Linear Algebra, but may involve further study in applied mathematics courses such as Statistics. Students learn to use mathematics to solve problems related to real life situations, often using technology such as graphing calculators. It is recommended that students earn a credit in this course or in Grade 11 Pre-Calculus Mathematics to continue in Grade 12 Applied Mathematics</a:t>
          </a:r>
        </a:p>
      </dgm:t>
    </dgm:pt>
    <dgm:pt modelId="{B0D8D2E5-3004-47FE-8BAC-5DB300455CF9}" type="parTrans" cxnId="{2AC5DB0A-EBDA-4F42-8EEE-C582D39D8684}">
      <dgm:prSet/>
      <dgm:spPr/>
      <dgm:t>
        <a:bodyPr/>
        <a:lstStyle/>
        <a:p>
          <a:endParaRPr lang="en-US"/>
        </a:p>
      </dgm:t>
    </dgm:pt>
    <dgm:pt modelId="{E96BB28F-429C-48BB-88BE-1C10A55A52EC}" type="sibTrans" cxnId="{2AC5DB0A-EBDA-4F42-8EEE-C582D39D8684}">
      <dgm:prSet/>
      <dgm:spPr/>
      <dgm:t>
        <a:bodyPr/>
        <a:lstStyle/>
        <a:p>
          <a:endParaRPr lang="en-US"/>
        </a:p>
      </dgm:t>
    </dgm:pt>
    <dgm:pt modelId="{40E95467-ED93-492F-84E2-1E598EFD8A53}">
      <dgm:prSet/>
      <dgm:spPr/>
      <dgm:t>
        <a:bodyPr/>
        <a:lstStyle/>
        <a:p>
          <a:r>
            <a:rPr lang="en-US"/>
            <a:t>The topics studied in Grade 11 Applied Mathematics are:  Analyzing Puzzles and Games, Quadratic Functions, Scale, Trigonometry, Inductive and Deductive Reasoning, Statistics and Mathematics Research Project.</a:t>
          </a:r>
        </a:p>
      </dgm:t>
    </dgm:pt>
    <dgm:pt modelId="{EAB8D6F6-594E-4601-B5E3-484BBAA957A1}" type="parTrans" cxnId="{E3ABEACC-1B32-4F40-888B-01039A92954C}">
      <dgm:prSet/>
      <dgm:spPr/>
      <dgm:t>
        <a:bodyPr/>
        <a:lstStyle/>
        <a:p>
          <a:endParaRPr lang="en-US"/>
        </a:p>
      </dgm:t>
    </dgm:pt>
    <dgm:pt modelId="{E0ADE986-E3DE-4236-9F57-B92F87922CEC}" type="sibTrans" cxnId="{E3ABEACC-1B32-4F40-888B-01039A92954C}">
      <dgm:prSet/>
      <dgm:spPr/>
      <dgm:t>
        <a:bodyPr/>
        <a:lstStyle/>
        <a:p>
          <a:endParaRPr lang="en-US"/>
        </a:p>
      </dgm:t>
    </dgm:pt>
    <dgm:pt modelId="{07FF3313-41CF-4BF0-9BBE-1BE143207517}" type="pres">
      <dgm:prSet presAssocID="{D37C4021-C03D-4221-8A2F-DA4D59396692}" presName="hierChild1" presStyleCnt="0">
        <dgm:presLayoutVars>
          <dgm:chPref val="1"/>
          <dgm:dir/>
          <dgm:animOne val="branch"/>
          <dgm:animLvl val="lvl"/>
          <dgm:resizeHandles/>
        </dgm:presLayoutVars>
      </dgm:prSet>
      <dgm:spPr/>
    </dgm:pt>
    <dgm:pt modelId="{407936D3-E84F-4C38-AFF4-532D0CAFE354}" type="pres">
      <dgm:prSet presAssocID="{AE08E070-16D3-4048-A8AA-FE8D95004412}" presName="hierRoot1" presStyleCnt="0"/>
      <dgm:spPr/>
    </dgm:pt>
    <dgm:pt modelId="{3B81782D-C7D1-4788-B2F1-CB5A96799CFF}" type="pres">
      <dgm:prSet presAssocID="{AE08E070-16D3-4048-A8AA-FE8D95004412}" presName="composite" presStyleCnt="0"/>
      <dgm:spPr/>
    </dgm:pt>
    <dgm:pt modelId="{E6F77082-9E33-48E9-BD09-01F0C0231EA4}" type="pres">
      <dgm:prSet presAssocID="{AE08E070-16D3-4048-A8AA-FE8D95004412}" presName="background" presStyleLbl="node0" presStyleIdx="0" presStyleCnt="2"/>
      <dgm:spPr/>
    </dgm:pt>
    <dgm:pt modelId="{55B53F41-4856-4D01-BBBC-A24847A0DF63}" type="pres">
      <dgm:prSet presAssocID="{AE08E070-16D3-4048-A8AA-FE8D95004412}" presName="text" presStyleLbl="fgAcc0" presStyleIdx="0" presStyleCnt="2">
        <dgm:presLayoutVars>
          <dgm:chPref val="3"/>
        </dgm:presLayoutVars>
      </dgm:prSet>
      <dgm:spPr/>
    </dgm:pt>
    <dgm:pt modelId="{12D83E17-A4A9-4A8F-BB84-CB0428EBFB99}" type="pres">
      <dgm:prSet presAssocID="{AE08E070-16D3-4048-A8AA-FE8D95004412}" presName="hierChild2" presStyleCnt="0"/>
      <dgm:spPr/>
    </dgm:pt>
    <dgm:pt modelId="{2EF62C6E-58D8-4FEF-AB48-1E2D7FBEE889}" type="pres">
      <dgm:prSet presAssocID="{40E95467-ED93-492F-84E2-1E598EFD8A53}" presName="hierRoot1" presStyleCnt="0"/>
      <dgm:spPr/>
    </dgm:pt>
    <dgm:pt modelId="{F7FE821A-0618-40E6-94CA-DEDC4C7DC3F8}" type="pres">
      <dgm:prSet presAssocID="{40E95467-ED93-492F-84E2-1E598EFD8A53}" presName="composite" presStyleCnt="0"/>
      <dgm:spPr/>
    </dgm:pt>
    <dgm:pt modelId="{F18A1B06-5263-4819-83FA-AC03822D94C5}" type="pres">
      <dgm:prSet presAssocID="{40E95467-ED93-492F-84E2-1E598EFD8A53}" presName="background" presStyleLbl="node0" presStyleIdx="1" presStyleCnt="2"/>
      <dgm:spPr/>
    </dgm:pt>
    <dgm:pt modelId="{B3E4EB8F-6075-4DDF-8F9B-F36ACB83CC94}" type="pres">
      <dgm:prSet presAssocID="{40E95467-ED93-492F-84E2-1E598EFD8A53}" presName="text" presStyleLbl="fgAcc0" presStyleIdx="1" presStyleCnt="2">
        <dgm:presLayoutVars>
          <dgm:chPref val="3"/>
        </dgm:presLayoutVars>
      </dgm:prSet>
      <dgm:spPr/>
    </dgm:pt>
    <dgm:pt modelId="{EEE19CAB-2F0C-4786-A007-ADE697833FB5}" type="pres">
      <dgm:prSet presAssocID="{40E95467-ED93-492F-84E2-1E598EFD8A53}" presName="hierChild2" presStyleCnt="0"/>
      <dgm:spPr/>
    </dgm:pt>
  </dgm:ptLst>
  <dgm:cxnLst>
    <dgm:cxn modelId="{2AC5DB0A-EBDA-4F42-8EEE-C582D39D8684}" srcId="{D37C4021-C03D-4221-8A2F-DA4D59396692}" destId="{AE08E070-16D3-4048-A8AA-FE8D95004412}" srcOrd="0" destOrd="0" parTransId="{B0D8D2E5-3004-47FE-8BAC-5DB300455CF9}" sibTransId="{E96BB28F-429C-48BB-88BE-1C10A55A52EC}"/>
    <dgm:cxn modelId="{571A959B-FF94-410A-9FBA-75536ED9B6BA}" type="presOf" srcId="{40E95467-ED93-492F-84E2-1E598EFD8A53}" destId="{B3E4EB8F-6075-4DDF-8F9B-F36ACB83CC94}" srcOrd="0" destOrd="0" presId="urn:microsoft.com/office/officeart/2005/8/layout/hierarchy1"/>
    <dgm:cxn modelId="{9A2018A1-3A0C-4040-A1C2-128380239A10}" type="presOf" srcId="{D37C4021-C03D-4221-8A2F-DA4D59396692}" destId="{07FF3313-41CF-4BF0-9BBE-1BE143207517}" srcOrd="0" destOrd="0" presId="urn:microsoft.com/office/officeart/2005/8/layout/hierarchy1"/>
    <dgm:cxn modelId="{1921CBC5-47A1-4D43-BBB5-9F5A40430AF2}" type="presOf" srcId="{AE08E070-16D3-4048-A8AA-FE8D95004412}" destId="{55B53F41-4856-4D01-BBBC-A24847A0DF63}" srcOrd="0" destOrd="0" presId="urn:microsoft.com/office/officeart/2005/8/layout/hierarchy1"/>
    <dgm:cxn modelId="{E3ABEACC-1B32-4F40-888B-01039A92954C}" srcId="{D37C4021-C03D-4221-8A2F-DA4D59396692}" destId="{40E95467-ED93-492F-84E2-1E598EFD8A53}" srcOrd="1" destOrd="0" parTransId="{EAB8D6F6-594E-4601-B5E3-484BBAA957A1}" sibTransId="{E0ADE986-E3DE-4236-9F57-B92F87922CEC}"/>
    <dgm:cxn modelId="{E52A2E58-4755-49C9-86B4-3BF91A693994}" type="presParOf" srcId="{07FF3313-41CF-4BF0-9BBE-1BE143207517}" destId="{407936D3-E84F-4C38-AFF4-532D0CAFE354}" srcOrd="0" destOrd="0" presId="urn:microsoft.com/office/officeart/2005/8/layout/hierarchy1"/>
    <dgm:cxn modelId="{BD6C90C1-18B4-4D61-94CC-1A7BB8DB3882}" type="presParOf" srcId="{407936D3-E84F-4C38-AFF4-532D0CAFE354}" destId="{3B81782D-C7D1-4788-B2F1-CB5A96799CFF}" srcOrd="0" destOrd="0" presId="urn:microsoft.com/office/officeart/2005/8/layout/hierarchy1"/>
    <dgm:cxn modelId="{76C9DC3D-8735-4DA8-AAF5-674BEE6406E6}" type="presParOf" srcId="{3B81782D-C7D1-4788-B2F1-CB5A96799CFF}" destId="{E6F77082-9E33-48E9-BD09-01F0C0231EA4}" srcOrd="0" destOrd="0" presId="urn:microsoft.com/office/officeart/2005/8/layout/hierarchy1"/>
    <dgm:cxn modelId="{088A1692-4107-4B34-883E-3ED6C7442384}" type="presParOf" srcId="{3B81782D-C7D1-4788-B2F1-CB5A96799CFF}" destId="{55B53F41-4856-4D01-BBBC-A24847A0DF63}" srcOrd="1" destOrd="0" presId="urn:microsoft.com/office/officeart/2005/8/layout/hierarchy1"/>
    <dgm:cxn modelId="{DD4A2301-0F01-4833-B625-1DACD843BB5C}" type="presParOf" srcId="{407936D3-E84F-4C38-AFF4-532D0CAFE354}" destId="{12D83E17-A4A9-4A8F-BB84-CB0428EBFB99}" srcOrd="1" destOrd="0" presId="urn:microsoft.com/office/officeart/2005/8/layout/hierarchy1"/>
    <dgm:cxn modelId="{DBE1BE1D-A51C-4D25-93B8-F74985B71C3D}" type="presParOf" srcId="{07FF3313-41CF-4BF0-9BBE-1BE143207517}" destId="{2EF62C6E-58D8-4FEF-AB48-1E2D7FBEE889}" srcOrd="1" destOrd="0" presId="urn:microsoft.com/office/officeart/2005/8/layout/hierarchy1"/>
    <dgm:cxn modelId="{4F3FB043-A2FB-40BF-B0CD-17E21C9C7E9C}" type="presParOf" srcId="{2EF62C6E-58D8-4FEF-AB48-1E2D7FBEE889}" destId="{F7FE821A-0618-40E6-94CA-DEDC4C7DC3F8}" srcOrd="0" destOrd="0" presId="urn:microsoft.com/office/officeart/2005/8/layout/hierarchy1"/>
    <dgm:cxn modelId="{F852E8BA-F4B8-44BE-BE5B-1FD862AE9828}" type="presParOf" srcId="{F7FE821A-0618-40E6-94CA-DEDC4C7DC3F8}" destId="{F18A1B06-5263-4819-83FA-AC03822D94C5}" srcOrd="0" destOrd="0" presId="urn:microsoft.com/office/officeart/2005/8/layout/hierarchy1"/>
    <dgm:cxn modelId="{3CD8893F-6CC3-4DB3-975D-50E15CA84526}" type="presParOf" srcId="{F7FE821A-0618-40E6-94CA-DEDC4C7DC3F8}" destId="{B3E4EB8F-6075-4DDF-8F9B-F36ACB83CC94}" srcOrd="1" destOrd="0" presId="urn:microsoft.com/office/officeart/2005/8/layout/hierarchy1"/>
    <dgm:cxn modelId="{7322A349-1AA9-456D-B1F6-432DAF4FA6B6}" type="presParOf" srcId="{2EF62C6E-58D8-4FEF-AB48-1E2D7FBEE889}" destId="{EEE19CAB-2F0C-4786-A007-ADE697833F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185E86-3BB3-4274-B76C-4F34ED8B65D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F142057-05E9-4645-ADFC-F3D983E63BFC}">
      <dgm:prSet/>
      <dgm:spPr/>
      <dgm:t>
        <a:bodyPr/>
        <a:lstStyle/>
        <a:p>
          <a:r>
            <a:rPr lang="en-US" dirty="0"/>
            <a:t>The Essential Mathematics course is for students who are interested in post-secondary studies that do not require advanced mathematics (areas such as fine arts, geography, social work and others)</a:t>
          </a:r>
        </a:p>
      </dgm:t>
    </dgm:pt>
    <dgm:pt modelId="{A22B5764-826E-4F00-A4E5-723EDB541D22}" type="parTrans" cxnId="{6B88248F-EF3F-4B1E-893B-F77E4B55C78A}">
      <dgm:prSet/>
      <dgm:spPr/>
      <dgm:t>
        <a:bodyPr/>
        <a:lstStyle/>
        <a:p>
          <a:endParaRPr lang="en-US"/>
        </a:p>
      </dgm:t>
    </dgm:pt>
    <dgm:pt modelId="{5C09A2DF-A3B6-4A3D-8C12-B41F0E2542DC}" type="sibTrans" cxnId="{6B88248F-EF3F-4B1E-893B-F77E4B55C78A}">
      <dgm:prSet/>
      <dgm:spPr/>
      <dgm:t>
        <a:bodyPr/>
        <a:lstStyle/>
        <a:p>
          <a:endParaRPr lang="en-US"/>
        </a:p>
      </dgm:t>
    </dgm:pt>
    <dgm:pt modelId="{5914F839-E5B3-43B8-8C1F-375252B9D890}">
      <dgm:prSet/>
      <dgm:spPr/>
      <dgm:t>
        <a:bodyPr/>
        <a:lstStyle/>
        <a:p>
          <a:r>
            <a:rPr lang="en-US"/>
            <a:t>It is also for students wanting to learn mathematics for their personal and work-related use after high school, and for some of the trade apprenticeship programs.</a:t>
          </a:r>
        </a:p>
      </dgm:t>
    </dgm:pt>
    <dgm:pt modelId="{2CC6A0A0-0520-408E-BB17-E533AD71DA29}" type="parTrans" cxnId="{37D2D55C-541C-452F-A1B8-3447880272F5}">
      <dgm:prSet/>
      <dgm:spPr/>
      <dgm:t>
        <a:bodyPr/>
        <a:lstStyle/>
        <a:p>
          <a:endParaRPr lang="en-US"/>
        </a:p>
      </dgm:t>
    </dgm:pt>
    <dgm:pt modelId="{9C5C9E64-762E-42D9-834E-4F718063514E}" type="sibTrans" cxnId="{37D2D55C-541C-452F-A1B8-3447880272F5}">
      <dgm:prSet/>
      <dgm:spPr/>
      <dgm:t>
        <a:bodyPr/>
        <a:lstStyle/>
        <a:p>
          <a:endParaRPr lang="en-US"/>
        </a:p>
      </dgm:t>
    </dgm:pt>
    <dgm:pt modelId="{35408457-8B1B-4D30-B1A7-2AC30B9EFA5F}">
      <dgm:prSet/>
      <dgm:spPr/>
      <dgm:t>
        <a:bodyPr/>
        <a:lstStyle/>
        <a:p>
          <a:r>
            <a:rPr lang="en-US"/>
            <a:t>The topics studied in this course are:  Analysis of Games and Numbers, Interest and Credit, 3-D Geometry, Statistics, Managing Money, Relations and Patterns, Trigonometry and Design Modeling.</a:t>
          </a:r>
        </a:p>
      </dgm:t>
    </dgm:pt>
    <dgm:pt modelId="{B628C2AD-F7CF-40F0-8A0C-3306445861A4}" type="parTrans" cxnId="{9968D92C-82C8-4F05-9243-86E28AE19807}">
      <dgm:prSet/>
      <dgm:spPr/>
      <dgm:t>
        <a:bodyPr/>
        <a:lstStyle/>
        <a:p>
          <a:endParaRPr lang="en-US"/>
        </a:p>
      </dgm:t>
    </dgm:pt>
    <dgm:pt modelId="{98C19C83-5ECA-49C9-BF57-CB0E26F3C2D1}" type="sibTrans" cxnId="{9968D92C-82C8-4F05-9243-86E28AE19807}">
      <dgm:prSet/>
      <dgm:spPr/>
      <dgm:t>
        <a:bodyPr/>
        <a:lstStyle/>
        <a:p>
          <a:endParaRPr lang="en-US"/>
        </a:p>
      </dgm:t>
    </dgm:pt>
    <dgm:pt modelId="{14DE6462-6586-48CC-B467-0C0F5585E4C2}" type="pres">
      <dgm:prSet presAssocID="{CB185E86-3BB3-4274-B76C-4F34ED8B65D6}" presName="hierChild1" presStyleCnt="0">
        <dgm:presLayoutVars>
          <dgm:chPref val="1"/>
          <dgm:dir/>
          <dgm:animOne val="branch"/>
          <dgm:animLvl val="lvl"/>
          <dgm:resizeHandles/>
        </dgm:presLayoutVars>
      </dgm:prSet>
      <dgm:spPr/>
    </dgm:pt>
    <dgm:pt modelId="{672DCF40-4A4B-4BFE-88C8-6B4B70F12C61}" type="pres">
      <dgm:prSet presAssocID="{CF142057-05E9-4645-ADFC-F3D983E63BFC}" presName="hierRoot1" presStyleCnt="0"/>
      <dgm:spPr/>
    </dgm:pt>
    <dgm:pt modelId="{05B2E49A-1CCA-4B35-924D-992992C79224}" type="pres">
      <dgm:prSet presAssocID="{CF142057-05E9-4645-ADFC-F3D983E63BFC}" presName="composite" presStyleCnt="0"/>
      <dgm:spPr/>
    </dgm:pt>
    <dgm:pt modelId="{8545017C-1113-41B2-A642-2647AE36101B}" type="pres">
      <dgm:prSet presAssocID="{CF142057-05E9-4645-ADFC-F3D983E63BFC}" presName="background" presStyleLbl="node0" presStyleIdx="0" presStyleCnt="3"/>
      <dgm:spPr/>
    </dgm:pt>
    <dgm:pt modelId="{4828F509-8680-4BE4-9947-A6B587975BCF}" type="pres">
      <dgm:prSet presAssocID="{CF142057-05E9-4645-ADFC-F3D983E63BFC}" presName="text" presStyleLbl="fgAcc0" presStyleIdx="0" presStyleCnt="3">
        <dgm:presLayoutVars>
          <dgm:chPref val="3"/>
        </dgm:presLayoutVars>
      </dgm:prSet>
      <dgm:spPr/>
    </dgm:pt>
    <dgm:pt modelId="{4C582FBC-32E5-4E5C-B9EB-C872DF3CF650}" type="pres">
      <dgm:prSet presAssocID="{CF142057-05E9-4645-ADFC-F3D983E63BFC}" presName="hierChild2" presStyleCnt="0"/>
      <dgm:spPr/>
    </dgm:pt>
    <dgm:pt modelId="{29A5A8F5-3479-4627-BC31-CF81E3399BF1}" type="pres">
      <dgm:prSet presAssocID="{5914F839-E5B3-43B8-8C1F-375252B9D890}" presName="hierRoot1" presStyleCnt="0"/>
      <dgm:spPr/>
    </dgm:pt>
    <dgm:pt modelId="{16297D77-12D2-4209-B5AF-9841CD618435}" type="pres">
      <dgm:prSet presAssocID="{5914F839-E5B3-43B8-8C1F-375252B9D890}" presName="composite" presStyleCnt="0"/>
      <dgm:spPr/>
    </dgm:pt>
    <dgm:pt modelId="{C93FD91B-AAFE-4D13-A370-6C994AE5E0F0}" type="pres">
      <dgm:prSet presAssocID="{5914F839-E5B3-43B8-8C1F-375252B9D890}" presName="background" presStyleLbl="node0" presStyleIdx="1" presStyleCnt="3"/>
      <dgm:spPr/>
    </dgm:pt>
    <dgm:pt modelId="{5F4672A3-DF35-4EA8-B460-43A57FE89764}" type="pres">
      <dgm:prSet presAssocID="{5914F839-E5B3-43B8-8C1F-375252B9D890}" presName="text" presStyleLbl="fgAcc0" presStyleIdx="1" presStyleCnt="3">
        <dgm:presLayoutVars>
          <dgm:chPref val="3"/>
        </dgm:presLayoutVars>
      </dgm:prSet>
      <dgm:spPr/>
    </dgm:pt>
    <dgm:pt modelId="{06D3B590-CE48-44AA-B908-E52700D98014}" type="pres">
      <dgm:prSet presAssocID="{5914F839-E5B3-43B8-8C1F-375252B9D890}" presName="hierChild2" presStyleCnt="0"/>
      <dgm:spPr/>
    </dgm:pt>
    <dgm:pt modelId="{9EA18BBB-6D9A-435B-A0A8-01B28EACA898}" type="pres">
      <dgm:prSet presAssocID="{35408457-8B1B-4D30-B1A7-2AC30B9EFA5F}" presName="hierRoot1" presStyleCnt="0"/>
      <dgm:spPr/>
    </dgm:pt>
    <dgm:pt modelId="{C5764E0E-F02F-4D63-81CF-7DF39885F888}" type="pres">
      <dgm:prSet presAssocID="{35408457-8B1B-4D30-B1A7-2AC30B9EFA5F}" presName="composite" presStyleCnt="0"/>
      <dgm:spPr/>
    </dgm:pt>
    <dgm:pt modelId="{59E3DD5A-C91F-4D4A-95D6-965ACF99A7AE}" type="pres">
      <dgm:prSet presAssocID="{35408457-8B1B-4D30-B1A7-2AC30B9EFA5F}" presName="background" presStyleLbl="node0" presStyleIdx="2" presStyleCnt="3"/>
      <dgm:spPr/>
    </dgm:pt>
    <dgm:pt modelId="{A76D4D13-AC84-4001-BC80-05FC8B49B957}" type="pres">
      <dgm:prSet presAssocID="{35408457-8B1B-4D30-B1A7-2AC30B9EFA5F}" presName="text" presStyleLbl="fgAcc0" presStyleIdx="2" presStyleCnt="3">
        <dgm:presLayoutVars>
          <dgm:chPref val="3"/>
        </dgm:presLayoutVars>
      </dgm:prSet>
      <dgm:spPr/>
    </dgm:pt>
    <dgm:pt modelId="{FFED6FF5-4367-4CB9-B37A-E8E7B7EB3603}" type="pres">
      <dgm:prSet presAssocID="{35408457-8B1B-4D30-B1A7-2AC30B9EFA5F}" presName="hierChild2" presStyleCnt="0"/>
      <dgm:spPr/>
    </dgm:pt>
  </dgm:ptLst>
  <dgm:cxnLst>
    <dgm:cxn modelId="{9B1F7423-3637-4FB2-967B-438AA1B6C40F}" type="presOf" srcId="{CF142057-05E9-4645-ADFC-F3D983E63BFC}" destId="{4828F509-8680-4BE4-9947-A6B587975BCF}" srcOrd="0" destOrd="0" presId="urn:microsoft.com/office/officeart/2005/8/layout/hierarchy1"/>
    <dgm:cxn modelId="{9968D92C-82C8-4F05-9243-86E28AE19807}" srcId="{CB185E86-3BB3-4274-B76C-4F34ED8B65D6}" destId="{35408457-8B1B-4D30-B1A7-2AC30B9EFA5F}" srcOrd="2" destOrd="0" parTransId="{B628C2AD-F7CF-40F0-8A0C-3306445861A4}" sibTransId="{98C19C83-5ECA-49C9-BF57-CB0E26F3C2D1}"/>
    <dgm:cxn modelId="{1CF86B38-B0D8-4004-93E2-A9A0E99DB3D1}" type="presOf" srcId="{CB185E86-3BB3-4274-B76C-4F34ED8B65D6}" destId="{14DE6462-6586-48CC-B467-0C0F5585E4C2}" srcOrd="0" destOrd="0" presId="urn:microsoft.com/office/officeart/2005/8/layout/hierarchy1"/>
    <dgm:cxn modelId="{37D2D55C-541C-452F-A1B8-3447880272F5}" srcId="{CB185E86-3BB3-4274-B76C-4F34ED8B65D6}" destId="{5914F839-E5B3-43B8-8C1F-375252B9D890}" srcOrd="1" destOrd="0" parTransId="{2CC6A0A0-0520-408E-BB17-E533AD71DA29}" sibTransId="{9C5C9E64-762E-42D9-834E-4F718063514E}"/>
    <dgm:cxn modelId="{BFDD9E54-4F25-4610-B318-9216A49046FB}" type="presOf" srcId="{35408457-8B1B-4D30-B1A7-2AC30B9EFA5F}" destId="{A76D4D13-AC84-4001-BC80-05FC8B49B957}" srcOrd="0" destOrd="0" presId="urn:microsoft.com/office/officeart/2005/8/layout/hierarchy1"/>
    <dgm:cxn modelId="{6B88248F-EF3F-4B1E-893B-F77E4B55C78A}" srcId="{CB185E86-3BB3-4274-B76C-4F34ED8B65D6}" destId="{CF142057-05E9-4645-ADFC-F3D983E63BFC}" srcOrd="0" destOrd="0" parTransId="{A22B5764-826E-4F00-A4E5-723EDB541D22}" sibTransId="{5C09A2DF-A3B6-4A3D-8C12-B41F0E2542DC}"/>
    <dgm:cxn modelId="{E9CF56FE-761B-43AB-AFFB-727C13C8577D}" type="presOf" srcId="{5914F839-E5B3-43B8-8C1F-375252B9D890}" destId="{5F4672A3-DF35-4EA8-B460-43A57FE89764}" srcOrd="0" destOrd="0" presId="urn:microsoft.com/office/officeart/2005/8/layout/hierarchy1"/>
    <dgm:cxn modelId="{98C0C54C-394A-4C4D-BCF4-C6E252390365}" type="presParOf" srcId="{14DE6462-6586-48CC-B467-0C0F5585E4C2}" destId="{672DCF40-4A4B-4BFE-88C8-6B4B70F12C61}" srcOrd="0" destOrd="0" presId="urn:microsoft.com/office/officeart/2005/8/layout/hierarchy1"/>
    <dgm:cxn modelId="{581CF68A-F0F6-404B-AB1A-4F8EFDB73041}" type="presParOf" srcId="{672DCF40-4A4B-4BFE-88C8-6B4B70F12C61}" destId="{05B2E49A-1CCA-4B35-924D-992992C79224}" srcOrd="0" destOrd="0" presId="urn:microsoft.com/office/officeart/2005/8/layout/hierarchy1"/>
    <dgm:cxn modelId="{4C1B2CA0-BB0F-4965-8EC0-6215A663C891}" type="presParOf" srcId="{05B2E49A-1CCA-4B35-924D-992992C79224}" destId="{8545017C-1113-41B2-A642-2647AE36101B}" srcOrd="0" destOrd="0" presId="urn:microsoft.com/office/officeart/2005/8/layout/hierarchy1"/>
    <dgm:cxn modelId="{ECB8CF9F-2DBC-4DA0-9872-944DC6EB4BFB}" type="presParOf" srcId="{05B2E49A-1CCA-4B35-924D-992992C79224}" destId="{4828F509-8680-4BE4-9947-A6B587975BCF}" srcOrd="1" destOrd="0" presId="urn:microsoft.com/office/officeart/2005/8/layout/hierarchy1"/>
    <dgm:cxn modelId="{FA739E11-4594-4E10-B908-6F4885E301F4}" type="presParOf" srcId="{672DCF40-4A4B-4BFE-88C8-6B4B70F12C61}" destId="{4C582FBC-32E5-4E5C-B9EB-C872DF3CF650}" srcOrd="1" destOrd="0" presId="urn:microsoft.com/office/officeart/2005/8/layout/hierarchy1"/>
    <dgm:cxn modelId="{1E1E92E0-7AE2-4711-A1AB-EC32D3819F88}" type="presParOf" srcId="{14DE6462-6586-48CC-B467-0C0F5585E4C2}" destId="{29A5A8F5-3479-4627-BC31-CF81E3399BF1}" srcOrd="1" destOrd="0" presId="urn:microsoft.com/office/officeart/2005/8/layout/hierarchy1"/>
    <dgm:cxn modelId="{E246F149-FED4-42BF-96E6-799A46667D68}" type="presParOf" srcId="{29A5A8F5-3479-4627-BC31-CF81E3399BF1}" destId="{16297D77-12D2-4209-B5AF-9841CD618435}" srcOrd="0" destOrd="0" presId="urn:microsoft.com/office/officeart/2005/8/layout/hierarchy1"/>
    <dgm:cxn modelId="{839D59F8-D590-444B-9211-008FA041A6EC}" type="presParOf" srcId="{16297D77-12D2-4209-B5AF-9841CD618435}" destId="{C93FD91B-AAFE-4D13-A370-6C994AE5E0F0}" srcOrd="0" destOrd="0" presId="urn:microsoft.com/office/officeart/2005/8/layout/hierarchy1"/>
    <dgm:cxn modelId="{979796EC-F64E-4C20-8276-13A1CD0C4277}" type="presParOf" srcId="{16297D77-12D2-4209-B5AF-9841CD618435}" destId="{5F4672A3-DF35-4EA8-B460-43A57FE89764}" srcOrd="1" destOrd="0" presId="urn:microsoft.com/office/officeart/2005/8/layout/hierarchy1"/>
    <dgm:cxn modelId="{5AA39529-C9B9-41A4-9DF0-292B4A4B6929}" type="presParOf" srcId="{29A5A8F5-3479-4627-BC31-CF81E3399BF1}" destId="{06D3B590-CE48-44AA-B908-E52700D98014}" srcOrd="1" destOrd="0" presId="urn:microsoft.com/office/officeart/2005/8/layout/hierarchy1"/>
    <dgm:cxn modelId="{1EBF6C9A-69F9-45B9-B599-F2C517F8736C}" type="presParOf" srcId="{14DE6462-6586-48CC-B467-0C0F5585E4C2}" destId="{9EA18BBB-6D9A-435B-A0A8-01B28EACA898}" srcOrd="2" destOrd="0" presId="urn:microsoft.com/office/officeart/2005/8/layout/hierarchy1"/>
    <dgm:cxn modelId="{659A808C-BC29-43B8-8FD5-369FCB1CF035}" type="presParOf" srcId="{9EA18BBB-6D9A-435B-A0A8-01B28EACA898}" destId="{C5764E0E-F02F-4D63-81CF-7DF39885F888}" srcOrd="0" destOrd="0" presId="urn:microsoft.com/office/officeart/2005/8/layout/hierarchy1"/>
    <dgm:cxn modelId="{81E1D21E-BE5A-4E3E-87FA-7C4CEFCCBC9D}" type="presParOf" srcId="{C5764E0E-F02F-4D63-81CF-7DF39885F888}" destId="{59E3DD5A-C91F-4D4A-95D6-965ACF99A7AE}" srcOrd="0" destOrd="0" presId="urn:microsoft.com/office/officeart/2005/8/layout/hierarchy1"/>
    <dgm:cxn modelId="{B1106504-8707-464E-B147-B6E5758DD8BE}" type="presParOf" srcId="{C5764E0E-F02F-4D63-81CF-7DF39885F888}" destId="{A76D4D13-AC84-4001-BC80-05FC8B49B957}" srcOrd="1" destOrd="0" presId="urn:microsoft.com/office/officeart/2005/8/layout/hierarchy1"/>
    <dgm:cxn modelId="{2E8258D2-B63C-49DA-B206-F3CD0039A259}" type="presParOf" srcId="{9EA18BBB-6D9A-435B-A0A8-01B28EACA898}" destId="{FFED6FF5-4367-4CB9-B37A-E8E7B7EB360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D08BB2-1231-4799-8618-22E7F711ACDD}" type="doc">
      <dgm:prSet loTypeId="urn:microsoft.com/office/officeart/2005/8/layout/hierarchy1" loCatId="hierarchy" qsTypeId="urn:microsoft.com/office/officeart/2005/8/quickstyle/simple1" qsCatId="simple" csTypeId="urn:microsoft.com/office/officeart/2005/8/colors/accent6_2" csCatId="accent6"/>
      <dgm:spPr/>
      <dgm:t>
        <a:bodyPr/>
        <a:lstStyle/>
        <a:p>
          <a:endParaRPr lang="en-US"/>
        </a:p>
      </dgm:t>
    </dgm:pt>
    <dgm:pt modelId="{ACDA2D42-E74B-45B4-890E-ECCE3CA693E6}">
      <dgm:prSet/>
      <dgm:spPr/>
      <dgm:t>
        <a:bodyPr/>
        <a:lstStyle/>
        <a:p>
          <a:r>
            <a:rPr lang="en-US"/>
            <a:t>This course is for students who are interested in post-secondary programs that may require further study in theoretical mathematics such as Calculus or Linear Algebra. Students learn to use algebra to solve problems that may or may not be related to real life situations.</a:t>
          </a:r>
        </a:p>
      </dgm:t>
    </dgm:pt>
    <dgm:pt modelId="{6BBBB2A3-F141-4F5E-9013-9BF71625AAB5}" type="parTrans" cxnId="{B02E394A-7990-4A8F-884F-677488711634}">
      <dgm:prSet/>
      <dgm:spPr/>
      <dgm:t>
        <a:bodyPr/>
        <a:lstStyle/>
        <a:p>
          <a:endParaRPr lang="en-US"/>
        </a:p>
      </dgm:t>
    </dgm:pt>
    <dgm:pt modelId="{971E1AE2-05C0-4232-81DF-71532E563328}" type="sibTrans" cxnId="{B02E394A-7990-4A8F-884F-677488711634}">
      <dgm:prSet/>
      <dgm:spPr/>
      <dgm:t>
        <a:bodyPr/>
        <a:lstStyle/>
        <a:p>
          <a:endParaRPr lang="en-US"/>
        </a:p>
      </dgm:t>
    </dgm:pt>
    <dgm:pt modelId="{D3B1C6D2-8397-401B-B9B1-0162F0220B7A}">
      <dgm:prSet/>
      <dgm:spPr/>
      <dgm:t>
        <a:bodyPr/>
        <a:lstStyle/>
        <a:p>
          <a:r>
            <a:rPr lang="en-US"/>
            <a:t>The topics studied in this course are:  Trigonometry and the Unit Circle, Trigonometric Equations and Identities, Function Transformations, Operations, Compositions, and Inverses, Exponential and Logarithmic Functions, Polynomial Functions, Radical Functions, Rational Functions, Permutations, Combinations and the Binomial Theorem</a:t>
          </a:r>
        </a:p>
      </dgm:t>
    </dgm:pt>
    <dgm:pt modelId="{F84307D1-97E7-4297-BBCC-05D307EA8D48}" type="parTrans" cxnId="{5AB5D561-438B-47C1-8EE9-FF264FF684B3}">
      <dgm:prSet/>
      <dgm:spPr/>
      <dgm:t>
        <a:bodyPr/>
        <a:lstStyle/>
        <a:p>
          <a:endParaRPr lang="en-US"/>
        </a:p>
      </dgm:t>
    </dgm:pt>
    <dgm:pt modelId="{8D411D55-2580-4D12-90AD-DD3DBE232D84}" type="sibTrans" cxnId="{5AB5D561-438B-47C1-8EE9-FF264FF684B3}">
      <dgm:prSet/>
      <dgm:spPr/>
      <dgm:t>
        <a:bodyPr/>
        <a:lstStyle/>
        <a:p>
          <a:endParaRPr lang="en-US"/>
        </a:p>
      </dgm:t>
    </dgm:pt>
    <dgm:pt modelId="{2C168424-F692-43EC-9DB0-8B216B9AB901}" type="pres">
      <dgm:prSet presAssocID="{84D08BB2-1231-4799-8618-22E7F711ACDD}" presName="hierChild1" presStyleCnt="0">
        <dgm:presLayoutVars>
          <dgm:chPref val="1"/>
          <dgm:dir/>
          <dgm:animOne val="branch"/>
          <dgm:animLvl val="lvl"/>
          <dgm:resizeHandles/>
        </dgm:presLayoutVars>
      </dgm:prSet>
      <dgm:spPr/>
    </dgm:pt>
    <dgm:pt modelId="{2002066E-07CE-4FC9-83D2-590A92902DE6}" type="pres">
      <dgm:prSet presAssocID="{ACDA2D42-E74B-45B4-890E-ECCE3CA693E6}" presName="hierRoot1" presStyleCnt="0"/>
      <dgm:spPr/>
    </dgm:pt>
    <dgm:pt modelId="{58F3A0EA-A1E6-4262-8351-394175DAEEE9}" type="pres">
      <dgm:prSet presAssocID="{ACDA2D42-E74B-45B4-890E-ECCE3CA693E6}" presName="composite" presStyleCnt="0"/>
      <dgm:spPr/>
    </dgm:pt>
    <dgm:pt modelId="{2263DC37-1BE1-4FB6-AA87-F45D195D2F39}" type="pres">
      <dgm:prSet presAssocID="{ACDA2D42-E74B-45B4-890E-ECCE3CA693E6}" presName="background" presStyleLbl="node0" presStyleIdx="0" presStyleCnt="2"/>
      <dgm:spPr/>
    </dgm:pt>
    <dgm:pt modelId="{3AC9B8D2-7823-436E-B904-ECEDCBC5644D}" type="pres">
      <dgm:prSet presAssocID="{ACDA2D42-E74B-45B4-890E-ECCE3CA693E6}" presName="text" presStyleLbl="fgAcc0" presStyleIdx="0" presStyleCnt="2">
        <dgm:presLayoutVars>
          <dgm:chPref val="3"/>
        </dgm:presLayoutVars>
      </dgm:prSet>
      <dgm:spPr/>
    </dgm:pt>
    <dgm:pt modelId="{4EB72A37-5510-4D5F-AE7B-B26017564181}" type="pres">
      <dgm:prSet presAssocID="{ACDA2D42-E74B-45B4-890E-ECCE3CA693E6}" presName="hierChild2" presStyleCnt="0"/>
      <dgm:spPr/>
    </dgm:pt>
    <dgm:pt modelId="{D305E885-056B-4C29-96DE-1F3871676B64}" type="pres">
      <dgm:prSet presAssocID="{D3B1C6D2-8397-401B-B9B1-0162F0220B7A}" presName="hierRoot1" presStyleCnt="0"/>
      <dgm:spPr/>
    </dgm:pt>
    <dgm:pt modelId="{BB3BD3D4-E71B-4CEA-AEAC-8E23D960AFA5}" type="pres">
      <dgm:prSet presAssocID="{D3B1C6D2-8397-401B-B9B1-0162F0220B7A}" presName="composite" presStyleCnt="0"/>
      <dgm:spPr/>
    </dgm:pt>
    <dgm:pt modelId="{AE98BED6-F1B0-4189-A26C-FDBC08896D3B}" type="pres">
      <dgm:prSet presAssocID="{D3B1C6D2-8397-401B-B9B1-0162F0220B7A}" presName="background" presStyleLbl="node0" presStyleIdx="1" presStyleCnt="2"/>
      <dgm:spPr/>
    </dgm:pt>
    <dgm:pt modelId="{9CEA9A5F-C8A0-408E-B772-132925BCE9AF}" type="pres">
      <dgm:prSet presAssocID="{D3B1C6D2-8397-401B-B9B1-0162F0220B7A}" presName="text" presStyleLbl="fgAcc0" presStyleIdx="1" presStyleCnt="2">
        <dgm:presLayoutVars>
          <dgm:chPref val="3"/>
        </dgm:presLayoutVars>
      </dgm:prSet>
      <dgm:spPr/>
    </dgm:pt>
    <dgm:pt modelId="{DD61CA3E-297E-48DA-860B-0D977B52ABB8}" type="pres">
      <dgm:prSet presAssocID="{D3B1C6D2-8397-401B-B9B1-0162F0220B7A}" presName="hierChild2" presStyleCnt="0"/>
      <dgm:spPr/>
    </dgm:pt>
  </dgm:ptLst>
  <dgm:cxnLst>
    <dgm:cxn modelId="{04C67706-0937-482C-985A-B9DCF872A319}" type="presOf" srcId="{84D08BB2-1231-4799-8618-22E7F711ACDD}" destId="{2C168424-F692-43EC-9DB0-8B216B9AB901}" srcOrd="0" destOrd="0" presId="urn:microsoft.com/office/officeart/2005/8/layout/hierarchy1"/>
    <dgm:cxn modelId="{8310F511-D44D-4454-8718-A821A8BDD7F4}" type="presOf" srcId="{ACDA2D42-E74B-45B4-890E-ECCE3CA693E6}" destId="{3AC9B8D2-7823-436E-B904-ECEDCBC5644D}" srcOrd="0" destOrd="0" presId="urn:microsoft.com/office/officeart/2005/8/layout/hierarchy1"/>
    <dgm:cxn modelId="{5AB5D561-438B-47C1-8EE9-FF264FF684B3}" srcId="{84D08BB2-1231-4799-8618-22E7F711ACDD}" destId="{D3B1C6D2-8397-401B-B9B1-0162F0220B7A}" srcOrd="1" destOrd="0" parTransId="{F84307D1-97E7-4297-BBCC-05D307EA8D48}" sibTransId="{8D411D55-2580-4D12-90AD-DD3DBE232D84}"/>
    <dgm:cxn modelId="{B02E394A-7990-4A8F-884F-677488711634}" srcId="{84D08BB2-1231-4799-8618-22E7F711ACDD}" destId="{ACDA2D42-E74B-45B4-890E-ECCE3CA693E6}" srcOrd="0" destOrd="0" parTransId="{6BBBB2A3-F141-4F5E-9013-9BF71625AAB5}" sibTransId="{971E1AE2-05C0-4232-81DF-71532E563328}"/>
    <dgm:cxn modelId="{60D30479-E065-49AC-A5AE-3893F3F3081A}" type="presOf" srcId="{D3B1C6D2-8397-401B-B9B1-0162F0220B7A}" destId="{9CEA9A5F-C8A0-408E-B772-132925BCE9AF}" srcOrd="0" destOrd="0" presId="urn:microsoft.com/office/officeart/2005/8/layout/hierarchy1"/>
    <dgm:cxn modelId="{367360DC-135C-40CB-A2B3-7E8F7BB2BF2D}" type="presParOf" srcId="{2C168424-F692-43EC-9DB0-8B216B9AB901}" destId="{2002066E-07CE-4FC9-83D2-590A92902DE6}" srcOrd="0" destOrd="0" presId="urn:microsoft.com/office/officeart/2005/8/layout/hierarchy1"/>
    <dgm:cxn modelId="{C07800A2-DEB0-4562-837A-F391D12C37EF}" type="presParOf" srcId="{2002066E-07CE-4FC9-83D2-590A92902DE6}" destId="{58F3A0EA-A1E6-4262-8351-394175DAEEE9}" srcOrd="0" destOrd="0" presId="urn:microsoft.com/office/officeart/2005/8/layout/hierarchy1"/>
    <dgm:cxn modelId="{55B453D9-B4A6-4200-95E5-F3669EB1D03E}" type="presParOf" srcId="{58F3A0EA-A1E6-4262-8351-394175DAEEE9}" destId="{2263DC37-1BE1-4FB6-AA87-F45D195D2F39}" srcOrd="0" destOrd="0" presId="urn:microsoft.com/office/officeart/2005/8/layout/hierarchy1"/>
    <dgm:cxn modelId="{0B535346-E0C4-499A-A573-6E385E7D324B}" type="presParOf" srcId="{58F3A0EA-A1E6-4262-8351-394175DAEEE9}" destId="{3AC9B8D2-7823-436E-B904-ECEDCBC5644D}" srcOrd="1" destOrd="0" presId="urn:microsoft.com/office/officeart/2005/8/layout/hierarchy1"/>
    <dgm:cxn modelId="{B60F5972-D3E6-44EB-9BC2-C7C824D233B3}" type="presParOf" srcId="{2002066E-07CE-4FC9-83D2-590A92902DE6}" destId="{4EB72A37-5510-4D5F-AE7B-B26017564181}" srcOrd="1" destOrd="0" presId="urn:microsoft.com/office/officeart/2005/8/layout/hierarchy1"/>
    <dgm:cxn modelId="{6981668A-6AAD-473A-BB7E-8F7CDD86DE91}" type="presParOf" srcId="{2C168424-F692-43EC-9DB0-8B216B9AB901}" destId="{D305E885-056B-4C29-96DE-1F3871676B64}" srcOrd="1" destOrd="0" presId="urn:microsoft.com/office/officeart/2005/8/layout/hierarchy1"/>
    <dgm:cxn modelId="{5323020A-C785-4FB1-BFBA-55F132F7EF02}" type="presParOf" srcId="{D305E885-056B-4C29-96DE-1F3871676B64}" destId="{BB3BD3D4-E71B-4CEA-AEAC-8E23D960AFA5}" srcOrd="0" destOrd="0" presId="urn:microsoft.com/office/officeart/2005/8/layout/hierarchy1"/>
    <dgm:cxn modelId="{295FF594-08F0-4F2C-9426-D5D7BE481063}" type="presParOf" srcId="{BB3BD3D4-E71B-4CEA-AEAC-8E23D960AFA5}" destId="{AE98BED6-F1B0-4189-A26C-FDBC08896D3B}" srcOrd="0" destOrd="0" presId="urn:microsoft.com/office/officeart/2005/8/layout/hierarchy1"/>
    <dgm:cxn modelId="{62D0BD8F-BDEF-49A4-A885-81D347CD25C3}" type="presParOf" srcId="{BB3BD3D4-E71B-4CEA-AEAC-8E23D960AFA5}" destId="{9CEA9A5F-C8A0-408E-B772-132925BCE9AF}" srcOrd="1" destOrd="0" presId="urn:microsoft.com/office/officeart/2005/8/layout/hierarchy1"/>
    <dgm:cxn modelId="{0B9392AE-F1CC-4CAB-B80F-BF705DE650A3}" type="presParOf" srcId="{D305E885-056B-4C29-96DE-1F3871676B64}" destId="{DD61CA3E-297E-48DA-860B-0D977B52ABB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A18517-8A5F-4CA3-B5F7-9EFBC9975C5B}"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BB6F566C-88CB-42ED-9652-F0E7DA72F7EB}">
      <dgm:prSet phldr="0"/>
      <dgm:spPr/>
      <dgm:t>
        <a:bodyPr/>
        <a:lstStyle/>
        <a:p>
          <a:pPr rtl="0"/>
          <a:r>
            <a:rPr lang="en-US" dirty="0">
              <a:latin typeface="Century Gothic" panose="020B0502020202020204"/>
            </a:rPr>
            <a:t>You have the option to continue with this pathway or make a change to one math course in Grade 11 and 12.</a:t>
          </a:r>
          <a:endParaRPr lang="en-US" dirty="0"/>
        </a:p>
      </dgm:t>
    </dgm:pt>
    <dgm:pt modelId="{A3E85AD8-D6C4-463F-9859-B411AC244318}" type="parTrans" cxnId="{D3E53B4D-B6A6-4E12-A209-0D6309910AB7}">
      <dgm:prSet/>
      <dgm:spPr/>
      <dgm:t>
        <a:bodyPr/>
        <a:lstStyle/>
        <a:p>
          <a:endParaRPr lang="en-US"/>
        </a:p>
      </dgm:t>
    </dgm:pt>
    <dgm:pt modelId="{017E2665-EBE2-4BEA-A99C-4D2A84A4EC1E}" type="sibTrans" cxnId="{D3E53B4D-B6A6-4E12-A209-0D6309910AB7}">
      <dgm:prSet/>
      <dgm:spPr/>
      <dgm:t>
        <a:bodyPr/>
        <a:lstStyle/>
        <a:p>
          <a:endParaRPr lang="en-US"/>
        </a:p>
      </dgm:t>
    </dgm:pt>
    <dgm:pt modelId="{E13F36C3-7683-44BB-95DE-948EB10C13A6}">
      <dgm:prSet phldr="0"/>
      <dgm:spPr/>
      <dgm:t>
        <a:bodyPr/>
        <a:lstStyle/>
        <a:p>
          <a:pPr rtl="0"/>
          <a:r>
            <a:rPr lang="en-US" dirty="0">
              <a:latin typeface="Century Gothic" panose="020B0502020202020204"/>
            </a:rPr>
            <a:t>Did you take continuous math in Grade 10? </a:t>
          </a:r>
        </a:p>
      </dgm:t>
    </dgm:pt>
    <dgm:pt modelId="{E4087582-62A4-41A2-B0B8-F498CC1838A3}" type="parTrans" cxnId="{BE3381C1-7CAC-45AF-9D7D-0B0E2E4CF836}">
      <dgm:prSet/>
      <dgm:spPr/>
    </dgm:pt>
    <dgm:pt modelId="{BCDBB53A-7332-4AA6-AED7-6038EB60473D}" type="sibTrans" cxnId="{BE3381C1-7CAC-45AF-9D7D-0B0E2E4CF836}">
      <dgm:prSet/>
      <dgm:spPr/>
    </dgm:pt>
    <dgm:pt modelId="{B2CA5B2C-90BA-4BA0-A7E8-A6FC4BDE2624}" type="pres">
      <dgm:prSet presAssocID="{F2A18517-8A5F-4CA3-B5F7-9EFBC9975C5B}" presName="Name0" presStyleCnt="0">
        <dgm:presLayoutVars>
          <dgm:dir/>
          <dgm:animLvl val="lvl"/>
          <dgm:resizeHandles val="exact"/>
        </dgm:presLayoutVars>
      </dgm:prSet>
      <dgm:spPr/>
    </dgm:pt>
    <dgm:pt modelId="{DA673DD2-4ACE-4B0A-A114-484CAFFC7F46}" type="pres">
      <dgm:prSet presAssocID="{BB6F566C-88CB-42ED-9652-F0E7DA72F7EB}" presName="boxAndChildren" presStyleCnt="0"/>
      <dgm:spPr/>
    </dgm:pt>
    <dgm:pt modelId="{FD1C339D-26DD-4D30-A20E-C4FD7BE016F6}" type="pres">
      <dgm:prSet presAssocID="{BB6F566C-88CB-42ED-9652-F0E7DA72F7EB}" presName="parentTextBox" presStyleLbl="node1" presStyleIdx="0" presStyleCnt="2"/>
      <dgm:spPr/>
    </dgm:pt>
    <dgm:pt modelId="{04000F64-9275-421B-AF26-19E767C99288}" type="pres">
      <dgm:prSet presAssocID="{BCDBB53A-7332-4AA6-AED7-6038EB60473D}" presName="sp" presStyleCnt="0"/>
      <dgm:spPr/>
    </dgm:pt>
    <dgm:pt modelId="{6E3DB137-72BF-42B6-80BC-205FF6A62803}" type="pres">
      <dgm:prSet presAssocID="{E13F36C3-7683-44BB-95DE-948EB10C13A6}" presName="arrowAndChildren" presStyleCnt="0"/>
      <dgm:spPr/>
    </dgm:pt>
    <dgm:pt modelId="{60B42061-BA0E-44C5-BA0E-53F6011229CB}" type="pres">
      <dgm:prSet presAssocID="{E13F36C3-7683-44BB-95DE-948EB10C13A6}" presName="parentTextArrow" presStyleLbl="node1" presStyleIdx="1" presStyleCnt="2"/>
      <dgm:spPr/>
    </dgm:pt>
  </dgm:ptLst>
  <dgm:cxnLst>
    <dgm:cxn modelId="{D3E53B4D-B6A6-4E12-A209-0D6309910AB7}" srcId="{F2A18517-8A5F-4CA3-B5F7-9EFBC9975C5B}" destId="{BB6F566C-88CB-42ED-9652-F0E7DA72F7EB}" srcOrd="1" destOrd="0" parTransId="{A3E85AD8-D6C4-463F-9859-B411AC244318}" sibTransId="{017E2665-EBE2-4BEA-A99C-4D2A84A4EC1E}"/>
    <dgm:cxn modelId="{D096BF7B-9645-42A8-9585-BD96E2C5404D}" type="presOf" srcId="{F2A18517-8A5F-4CA3-B5F7-9EFBC9975C5B}" destId="{B2CA5B2C-90BA-4BA0-A7E8-A6FC4BDE2624}" srcOrd="0" destOrd="0" presId="urn:microsoft.com/office/officeart/2005/8/layout/process4"/>
    <dgm:cxn modelId="{5C2F3280-27AA-4B65-B1A4-0412514472C6}" type="presOf" srcId="{E13F36C3-7683-44BB-95DE-948EB10C13A6}" destId="{60B42061-BA0E-44C5-BA0E-53F6011229CB}" srcOrd="0" destOrd="0" presId="urn:microsoft.com/office/officeart/2005/8/layout/process4"/>
    <dgm:cxn modelId="{D0D1BB8A-FC50-421C-BED9-5D4A64DAC378}" type="presOf" srcId="{BB6F566C-88CB-42ED-9652-F0E7DA72F7EB}" destId="{FD1C339D-26DD-4D30-A20E-C4FD7BE016F6}" srcOrd="0" destOrd="0" presId="urn:microsoft.com/office/officeart/2005/8/layout/process4"/>
    <dgm:cxn modelId="{BE3381C1-7CAC-45AF-9D7D-0B0E2E4CF836}" srcId="{F2A18517-8A5F-4CA3-B5F7-9EFBC9975C5B}" destId="{E13F36C3-7683-44BB-95DE-948EB10C13A6}" srcOrd="0" destOrd="0" parTransId="{E4087582-62A4-41A2-B0B8-F498CC1838A3}" sibTransId="{BCDBB53A-7332-4AA6-AED7-6038EB60473D}"/>
    <dgm:cxn modelId="{29708A60-190F-41C6-9CF1-EA0D1865DFDF}" type="presParOf" srcId="{B2CA5B2C-90BA-4BA0-A7E8-A6FC4BDE2624}" destId="{DA673DD2-4ACE-4B0A-A114-484CAFFC7F46}" srcOrd="0" destOrd="0" presId="urn:microsoft.com/office/officeart/2005/8/layout/process4"/>
    <dgm:cxn modelId="{269AEB32-2F44-43D4-A533-AF18E0FABB1C}" type="presParOf" srcId="{DA673DD2-4ACE-4B0A-A114-484CAFFC7F46}" destId="{FD1C339D-26DD-4D30-A20E-C4FD7BE016F6}" srcOrd="0" destOrd="0" presId="urn:microsoft.com/office/officeart/2005/8/layout/process4"/>
    <dgm:cxn modelId="{0A0BAF21-3DAF-4A72-A1B2-D6C8C17585A8}" type="presParOf" srcId="{B2CA5B2C-90BA-4BA0-A7E8-A6FC4BDE2624}" destId="{04000F64-9275-421B-AF26-19E767C99288}" srcOrd="1" destOrd="0" presId="urn:microsoft.com/office/officeart/2005/8/layout/process4"/>
    <dgm:cxn modelId="{B76B6786-C4E7-489B-80E0-BA90729A3C8B}" type="presParOf" srcId="{B2CA5B2C-90BA-4BA0-A7E8-A6FC4BDE2624}" destId="{6E3DB137-72BF-42B6-80BC-205FF6A62803}" srcOrd="2" destOrd="0" presId="urn:microsoft.com/office/officeart/2005/8/layout/process4"/>
    <dgm:cxn modelId="{C3A3D9B3-436B-47F9-B003-3128917E32D5}" type="presParOf" srcId="{6E3DB137-72BF-42B6-80BC-205FF6A62803}" destId="{60B42061-BA0E-44C5-BA0E-53F6011229C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EA4104-9DEC-4E18-9238-AF660692F56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FAF4B6B-2948-48B9-8306-25FDC9A89A9C}">
      <dgm:prSet/>
      <dgm:spPr/>
      <dgm:t>
        <a:bodyPr/>
        <a:lstStyle/>
        <a:p>
          <a:r>
            <a:rPr lang="en-US" dirty="0"/>
            <a:t>Physical Education 30F and 40F is a compulsory course for all students graduating in Manitoba.</a:t>
          </a:r>
        </a:p>
      </dgm:t>
    </dgm:pt>
    <dgm:pt modelId="{641F5E3B-3D50-460B-82A2-A5D8CE5E0C9B}" type="parTrans" cxnId="{B33651B6-91C4-4CB5-9735-D2F899CA8444}">
      <dgm:prSet/>
      <dgm:spPr/>
      <dgm:t>
        <a:bodyPr/>
        <a:lstStyle/>
        <a:p>
          <a:endParaRPr lang="en-US"/>
        </a:p>
      </dgm:t>
    </dgm:pt>
    <dgm:pt modelId="{2CFD31FA-B34F-434D-B89D-6906427CF30F}" type="sibTrans" cxnId="{B33651B6-91C4-4CB5-9735-D2F899CA8444}">
      <dgm:prSet/>
      <dgm:spPr/>
      <dgm:t>
        <a:bodyPr/>
        <a:lstStyle/>
        <a:p>
          <a:endParaRPr lang="en-US"/>
        </a:p>
      </dgm:t>
    </dgm:pt>
    <dgm:pt modelId="{A8A6EC17-3A9B-4122-83B4-46E813F161B2}">
      <dgm:prSet/>
      <dgm:spPr/>
      <dgm:t>
        <a:bodyPr/>
        <a:lstStyle/>
        <a:p>
          <a:r>
            <a:rPr lang="en-US" dirty="0"/>
            <a:t>There are 3 options for students to complete these credits.</a:t>
          </a:r>
        </a:p>
      </dgm:t>
    </dgm:pt>
    <dgm:pt modelId="{45295428-2D1A-42A2-A9A0-DDA67561C14C}" type="parTrans" cxnId="{31030AE9-B52E-454B-A917-30A1C81B0593}">
      <dgm:prSet/>
      <dgm:spPr/>
      <dgm:t>
        <a:bodyPr/>
        <a:lstStyle/>
        <a:p>
          <a:endParaRPr lang="en-US"/>
        </a:p>
      </dgm:t>
    </dgm:pt>
    <dgm:pt modelId="{9E786791-1609-4CFB-8EAB-44E7FD066699}" type="sibTrans" cxnId="{31030AE9-B52E-454B-A917-30A1C81B0593}">
      <dgm:prSet/>
      <dgm:spPr/>
      <dgm:t>
        <a:bodyPr/>
        <a:lstStyle/>
        <a:p>
          <a:endParaRPr lang="en-US"/>
        </a:p>
      </dgm:t>
    </dgm:pt>
    <dgm:pt modelId="{5458113E-63A6-4F83-A920-C7DDF2FE11C3}">
      <dgm:prSet/>
      <dgm:spPr/>
      <dgm:t>
        <a:bodyPr/>
        <a:lstStyle/>
        <a:p>
          <a:r>
            <a:rPr lang="en-US" dirty="0"/>
            <a:t>PED30F1	25% in class and 75% out of class</a:t>
          </a:r>
        </a:p>
      </dgm:t>
    </dgm:pt>
    <dgm:pt modelId="{823D2668-430F-4D75-A105-1A458F603ECE}" type="parTrans" cxnId="{68D0DAD2-6801-41B0-9214-41B2DCAF46C1}">
      <dgm:prSet/>
      <dgm:spPr/>
      <dgm:t>
        <a:bodyPr/>
        <a:lstStyle/>
        <a:p>
          <a:endParaRPr lang="en-US"/>
        </a:p>
      </dgm:t>
    </dgm:pt>
    <dgm:pt modelId="{138F0FF2-2D24-4698-88F6-65BC723A2F92}" type="sibTrans" cxnId="{68D0DAD2-6801-41B0-9214-41B2DCAF46C1}">
      <dgm:prSet/>
      <dgm:spPr/>
      <dgm:t>
        <a:bodyPr/>
        <a:lstStyle/>
        <a:p>
          <a:endParaRPr lang="en-US"/>
        </a:p>
      </dgm:t>
    </dgm:pt>
    <dgm:pt modelId="{9E9B0C63-5491-4E74-BB71-7240E1FE6887}">
      <dgm:prSet/>
      <dgm:spPr/>
      <dgm:t>
        <a:bodyPr/>
        <a:lstStyle/>
        <a:p>
          <a:r>
            <a:rPr lang="en-US" dirty="0"/>
            <a:t>PED30F3 	100% in class – lifeguarding course</a:t>
          </a:r>
        </a:p>
      </dgm:t>
    </dgm:pt>
    <dgm:pt modelId="{CD17FCA5-7308-4A4E-9055-7D355C20D468}" type="parTrans" cxnId="{71AF7B68-06CA-4A16-ABF5-846630CFF40A}">
      <dgm:prSet/>
      <dgm:spPr/>
      <dgm:t>
        <a:bodyPr/>
        <a:lstStyle/>
        <a:p>
          <a:endParaRPr lang="en-US"/>
        </a:p>
      </dgm:t>
    </dgm:pt>
    <dgm:pt modelId="{C02E8D7F-E9C2-424C-82D1-6E9B9AA57E13}" type="sibTrans" cxnId="{71AF7B68-06CA-4A16-ABF5-846630CFF40A}">
      <dgm:prSet/>
      <dgm:spPr/>
      <dgm:t>
        <a:bodyPr/>
        <a:lstStyle/>
        <a:p>
          <a:endParaRPr lang="en-US"/>
        </a:p>
      </dgm:t>
    </dgm:pt>
    <dgm:pt modelId="{724C8CD9-B8F8-4A60-92ED-9DB0EF05F06C}">
      <dgm:prSet/>
      <dgm:spPr/>
      <dgm:t>
        <a:bodyPr/>
        <a:lstStyle/>
        <a:p>
          <a:pPr rtl="0"/>
          <a:r>
            <a:rPr lang="en-US" b="1" i="1" dirty="0"/>
            <a:t>PEDF30F</a:t>
          </a:r>
          <a:r>
            <a:rPr lang="en-US" b="1" i="1" dirty="0">
              <a:latin typeface="Century Gothic" panose="020B0502020202020204"/>
            </a:rPr>
            <a:t>  	</a:t>
          </a:r>
          <a:r>
            <a:rPr lang="en-US" b="1" i="1" dirty="0"/>
            <a:t>25/75% - Education Physique</a:t>
          </a:r>
          <a:endParaRPr lang="en-US" i="0" dirty="0"/>
        </a:p>
      </dgm:t>
    </dgm:pt>
    <dgm:pt modelId="{1A4CD064-5EBC-419B-B3A3-D5977052FCAA}" type="parTrans" cxnId="{A15F5F43-DBEE-4E66-BD22-9BB2A279CC83}">
      <dgm:prSet/>
      <dgm:spPr/>
      <dgm:t>
        <a:bodyPr/>
        <a:lstStyle/>
        <a:p>
          <a:endParaRPr lang="en-US"/>
        </a:p>
      </dgm:t>
    </dgm:pt>
    <dgm:pt modelId="{9839690A-0E54-4D01-804C-5D511B0934DB}" type="sibTrans" cxnId="{A15F5F43-DBEE-4E66-BD22-9BB2A279CC83}">
      <dgm:prSet/>
      <dgm:spPr/>
      <dgm:t>
        <a:bodyPr/>
        <a:lstStyle/>
        <a:p>
          <a:endParaRPr lang="en-US"/>
        </a:p>
      </dgm:t>
    </dgm:pt>
    <dgm:pt modelId="{826EE3AA-CFB1-45CD-A1E0-A97AFCE763E1}">
      <dgm:prSet/>
      <dgm:spPr/>
      <dgm:t>
        <a:bodyPr/>
        <a:lstStyle/>
        <a:p>
          <a:r>
            <a:rPr lang="en-CA" dirty="0"/>
            <a:t>PED30F2	100% in the gym</a:t>
          </a:r>
          <a:endParaRPr lang="en-US" dirty="0"/>
        </a:p>
      </dgm:t>
    </dgm:pt>
    <dgm:pt modelId="{50FE0F65-2BE8-4047-87A6-58DB97821E54}" type="parTrans" cxnId="{88FF2D49-21AF-49B4-A0EE-3A9937D4F5E5}">
      <dgm:prSet/>
      <dgm:spPr/>
      <dgm:t>
        <a:bodyPr/>
        <a:lstStyle/>
        <a:p>
          <a:endParaRPr lang="en-US"/>
        </a:p>
      </dgm:t>
    </dgm:pt>
    <dgm:pt modelId="{2329EBF3-CF89-4F24-98F8-54DB49EBA886}" type="sibTrans" cxnId="{88FF2D49-21AF-49B4-A0EE-3A9937D4F5E5}">
      <dgm:prSet/>
      <dgm:spPr/>
      <dgm:t>
        <a:bodyPr/>
        <a:lstStyle/>
        <a:p>
          <a:endParaRPr lang="en-US"/>
        </a:p>
      </dgm:t>
    </dgm:pt>
    <dgm:pt modelId="{BFC8EC5C-DF5E-4632-8763-62459C4BBBC0}" type="pres">
      <dgm:prSet presAssocID="{FCEA4104-9DEC-4E18-9238-AF660692F563}" presName="linear" presStyleCnt="0">
        <dgm:presLayoutVars>
          <dgm:animLvl val="lvl"/>
          <dgm:resizeHandles val="exact"/>
        </dgm:presLayoutVars>
      </dgm:prSet>
      <dgm:spPr/>
    </dgm:pt>
    <dgm:pt modelId="{5C690297-90EB-41C1-B4F7-69E00DECC6DC}" type="pres">
      <dgm:prSet presAssocID="{BFAF4B6B-2948-48B9-8306-25FDC9A89A9C}" presName="parentText" presStyleLbl="node1" presStyleIdx="0" presStyleCnt="2">
        <dgm:presLayoutVars>
          <dgm:chMax val="0"/>
          <dgm:bulletEnabled val="1"/>
        </dgm:presLayoutVars>
      </dgm:prSet>
      <dgm:spPr/>
    </dgm:pt>
    <dgm:pt modelId="{E568CF78-14E0-486B-BD7C-1EECFDDE7CCD}" type="pres">
      <dgm:prSet presAssocID="{2CFD31FA-B34F-434D-B89D-6906427CF30F}" presName="spacer" presStyleCnt="0"/>
      <dgm:spPr/>
    </dgm:pt>
    <dgm:pt modelId="{B096DFEC-F9F2-4092-9803-E9B50CFF80D8}" type="pres">
      <dgm:prSet presAssocID="{A8A6EC17-3A9B-4122-83B4-46E813F161B2}" presName="parentText" presStyleLbl="node1" presStyleIdx="1" presStyleCnt="2">
        <dgm:presLayoutVars>
          <dgm:chMax val="0"/>
          <dgm:bulletEnabled val="1"/>
        </dgm:presLayoutVars>
      </dgm:prSet>
      <dgm:spPr/>
    </dgm:pt>
    <dgm:pt modelId="{5A91B6DF-9772-43AF-81D0-1E5308905E95}" type="pres">
      <dgm:prSet presAssocID="{A8A6EC17-3A9B-4122-83B4-46E813F161B2}" presName="childText" presStyleLbl="revTx" presStyleIdx="0" presStyleCnt="1">
        <dgm:presLayoutVars>
          <dgm:bulletEnabled val="1"/>
        </dgm:presLayoutVars>
      </dgm:prSet>
      <dgm:spPr/>
    </dgm:pt>
  </dgm:ptLst>
  <dgm:cxnLst>
    <dgm:cxn modelId="{4304BE1A-CD94-42C1-BFDD-754463857986}" type="presOf" srcId="{826EE3AA-CFB1-45CD-A1E0-A97AFCE763E1}" destId="{5A91B6DF-9772-43AF-81D0-1E5308905E95}" srcOrd="0" destOrd="1" presId="urn:microsoft.com/office/officeart/2005/8/layout/vList2"/>
    <dgm:cxn modelId="{06800F5D-445D-43D7-A335-939548487B17}" type="presOf" srcId="{724C8CD9-B8F8-4A60-92ED-9DB0EF05F06C}" destId="{5A91B6DF-9772-43AF-81D0-1E5308905E95}" srcOrd="0" destOrd="3" presId="urn:microsoft.com/office/officeart/2005/8/layout/vList2"/>
    <dgm:cxn modelId="{A15F5F43-DBEE-4E66-BD22-9BB2A279CC83}" srcId="{A8A6EC17-3A9B-4122-83B4-46E813F161B2}" destId="{724C8CD9-B8F8-4A60-92ED-9DB0EF05F06C}" srcOrd="3" destOrd="0" parTransId="{1A4CD064-5EBC-419B-B3A3-D5977052FCAA}" sibTransId="{9839690A-0E54-4D01-804C-5D511B0934DB}"/>
    <dgm:cxn modelId="{71AF7B68-06CA-4A16-ABF5-846630CFF40A}" srcId="{A8A6EC17-3A9B-4122-83B4-46E813F161B2}" destId="{9E9B0C63-5491-4E74-BB71-7240E1FE6887}" srcOrd="2" destOrd="0" parTransId="{CD17FCA5-7308-4A4E-9055-7D355C20D468}" sibTransId="{C02E8D7F-E9C2-424C-82D1-6E9B9AA57E13}"/>
    <dgm:cxn modelId="{88FF2D49-21AF-49B4-A0EE-3A9937D4F5E5}" srcId="{A8A6EC17-3A9B-4122-83B4-46E813F161B2}" destId="{826EE3AA-CFB1-45CD-A1E0-A97AFCE763E1}" srcOrd="1" destOrd="0" parTransId="{50FE0F65-2BE8-4047-87A6-58DB97821E54}" sibTransId="{2329EBF3-CF89-4F24-98F8-54DB49EBA886}"/>
    <dgm:cxn modelId="{0BB36A50-1EEF-4A7D-A0F5-E85E58C41EFF}" type="presOf" srcId="{BFAF4B6B-2948-48B9-8306-25FDC9A89A9C}" destId="{5C690297-90EB-41C1-B4F7-69E00DECC6DC}" srcOrd="0" destOrd="0" presId="urn:microsoft.com/office/officeart/2005/8/layout/vList2"/>
    <dgm:cxn modelId="{466CAF77-897F-4D3F-A69F-63F4D935FE15}" type="presOf" srcId="{A8A6EC17-3A9B-4122-83B4-46E813F161B2}" destId="{B096DFEC-F9F2-4092-9803-E9B50CFF80D8}" srcOrd="0" destOrd="0" presId="urn:microsoft.com/office/officeart/2005/8/layout/vList2"/>
    <dgm:cxn modelId="{346A4E82-8650-43B6-BB7B-C89A6A7374CC}" type="presOf" srcId="{FCEA4104-9DEC-4E18-9238-AF660692F563}" destId="{BFC8EC5C-DF5E-4632-8763-62459C4BBBC0}" srcOrd="0" destOrd="0" presId="urn:microsoft.com/office/officeart/2005/8/layout/vList2"/>
    <dgm:cxn modelId="{EC4A4F99-0256-4F61-A1B4-2E7256F1C809}" type="presOf" srcId="{9E9B0C63-5491-4E74-BB71-7240E1FE6887}" destId="{5A91B6DF-9772-43AF-81D0-1E5308905E95}" srcOrd="0" destOrd="2" presId="urn:microsoft.com/office/officeart/2005/8/layout/vList2"/>
    <dgm:cxn modelId="{B33651B6-91C4-4CB5-9735-D2F899CA8444}" srcId="{FCEA4104-9DEC-4E18-9238-AF660692F563}" destId="{BFAF4B6B-2948-48B9-8306-25FDC9A89A9C}" srcOrd="0" destOrd="0" parTransId="{641F5E3B-3D50-460B-82A2-A5D8CE5E0C9B}" sibTransId="{2CFD31FA-B34F-434D-B89D-6906427CF30F}"/>
    <dgm:cxn modelId="{68D0DAD2-6801-41B0-9214-41B2DCAF46C1}" srcId="{A8A6EC17-3A9B-4122-83B4-46E813F161B2}" destId="{5458113E-63A6-4F83-A920-C7DDF2FE11C3}" srcOrd="0" destOrd="0" parTransId="{823D2668-430F-4D75-A105-1A458F603ECE}" sibTransId="{138F0FF2-2D24-4698-88F6-65BC723A2F92}"/>
    <dgm:cxn modelId="{711F0BE2-BEA4-4264-924B-F0EC8717D8E3}" type="presOf" srcId="{5458113E-63A6-4F83-A920-C7DDF2FE11C3}" destId="{5A91B6DF-9772-43AF-81D0-1E5308905E95}" srcOrd="0" destOrd="0" presId="urn:microsoft.com/office/officeart/2005/8/layout/vList2"/>
    <dgm:cxn modelId="{31030AE9-B52E-454B-A917-30A1C81B0593}" srcId="{FCEA4104-9DEC-4E18-9238-AF660692F563}" destId="{A8A6EC17-3A9B-4122-83B4-46E813F161B2}" srcOrd="1" destOrd="0" parTransId="{45295428-2D1A-42A2-A9A0-DDA67561C14C}" sibTransId="{9E786791-1609-4CFB-8EAB-44E7FD066699}"/>
    <dgm:cxn modelId="{7B16E97E-B0C1-4E58-8337-9197EA16DFAF}" type="presParOf" srcId="{BFC8EC5C-DF5E-4632-8763-62459C4BBBC0}" destId="{5C690297-90EB-41C1-B4F7-69E00DECC6DC}" srcOrd="0" destOrd="0" presId="urn:microsoft.com/office/officeart/2005/8/layout/vList2"/>
    <dgm:cxn modelId="{C0226F9A-D6ED-46B7-B572-D40B2BC11408}" type="presParOf" srcId="{BFC8EC5C-DF5E-4632-8763-62459C4BBBC0}" destId="{E568CF78-14E0-486B-BD7C-1EECFDDE7CCD}" srcOrd="1" destOrd="0" presId="urn:microsoft.com/office/officeart/2005/8/layout/vList2"/>
    <dgm:cxn modelId="{867532FC-AE20-4DE3-9149-DA271C998504}" type="presParOf" srcId="{BFC8EC5C-DF5E-4632-8763-62459C4BBBC0}" destId="{B096DFEC-F9F2-4092-9803-E9B50CFF80D8}" srcOrd="2" destOrd="0" presId="urn:microsoft.com/office/officeart/2005/8/layout/vList2"/>
    <dgm:cxn modelId="{AD2D037D-4787-4422-9549-E3C8F404CDE6}" type="presParOf" srcId="{BFC8EC5C-DF5E-4632-8763-62459C4BBBC0}" destId="{5A91B6DF-9772-43AF-81D0-1E5308905E9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D7678-716B-466E-917E-00B87B91AC1A}">
      <dsp:nvSpPr>
        <dsp:cNvPr id="0" name=""/>
        <dsp:cNvSpPr/>
      </dsp:nvSpPr>
      <dsp:spPr>
        <a:xfrm>
          <a:off x="0" y="1420"/>
          <a:ext cx="9622876" cy="719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EB020-FB4A-46BF-9AD8-47683701F254}">
      <dsp:nvSpPr>
        <dsp:cNvPr id="0" name=""/>
        <dsp:cNvSpPr/>
      </dsp:nvSpPr>
      <dsp:spPr>
        <a:xfrm>
          <a:off x="217789" y="163413"/>
          <a:ext cx="395981" cy="3959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0087D8-F0B3-4712-8C19-A14E16B2F16F}">
      <dsp:nvSpPr>
        <dsp:cNvPr id="0" name=""/>
        <dsp:cNvSpPr/>
      </dsp:nvSpPr>
      <dsp:spPr>
        <a:xfrm>
          <a:off x="831561" y="1420"/>
          <a:ext cx="8791315" cy="71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96" tIns="76196" rIns="76196" bIns="76196" numCol="1" spcCol="1270" anchor="ctr" anchorCtr="0">
          <a:noAutofit/>
        </a:bodyPr>
        <a:lstStyle/>
        <a:p>
          <a:pPr marL="0" lvl="0" indent="0" algn="l" defTabSz="800100">
            <a:lnSpc>
              <a:spcPct val="100000"/>
            </a:lnSpc>
            <a:spcBef>
              <a:spcPct val="0"/>
            </a:spcBef>
            <a:spcAft>
              <a:spcPct val="35000"/>
            </a:spcAft>
            <a:buNone/>
          </a:pPr>
          <a:r>
            <a:rPr lang="en-US" sz="1800" kern="1200" dirty="0"/>
            <a:t>Today we will review your course options and discuss decisions that need to be made.</a:t>
          </a:r>
        </a:p>
      </dsp:txBody>
      <dsp:txXfrm>
        <a:off x="831561" y="1420"/>
        <a:ext cx="8791315" cy="719966"/>
      </dsp:txXfrm>
    </dsp:sp>
    <dsp:sp modelId="{09545562-0480-4F02-B5A6-8AFF14098137}">
      <dsp:nvSpPr>
        <dsp:cNvPr id="0" name=""/>
        <dsp:cNvSpPr/>
      </dsp:nvSpPr>
      <dsp:spPr>
        <a:xfrm>
          <a:off x="0" y="901378"/>
          <a:ext cx="9622876" cy="719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07E450-1370-4BC7-9DF0-5C4D56B2112B}">
      <dsp:nvSpPr>
        <dsp:cNvPr id="0" name=""/>
        <dsp:cNvSpPr/>
      </dsp:nvSpPr>
      <dsp:spPr>
        <a:xfrm>
          <a:off x="217789" y="1063371"/>
          <a:ext cx="395981" cy="3959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5AACCF-A3BC-45D3-B0C6-808E8581E1CE}">
      <dsp:nvSpPr>
        <dsp:cNvPr id="0" name=""/>
        <dsp:cNvSpPr/>
      </dsp:nvSpPr>
      <dsp:spPr>
        <a:xfrm>
          <a:off x="831561" y="901378"/>
          <a:ext cx="8791315" cy="71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96" tIns="76196" rIns="76196" bIns="76196"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Century Gothic" panose="020B0502020202020204"/>
            </a:rPr>
            <a:t>You will</a:t>
          </a:r>
          <a:r>
            <a:rPr lang="en-US" sz="1800" kern="1200" dirty="0"/>
            <a:t> also be </a:t>
          </a:r>
          <a:r>
            <a:rPr lang="en-US" sz="1800" kern="1200" dirty="0">
              <a:latin typeface="Century Gothic" panose="020B0502020202020204"/>
            </a:rPr>
            <a:t>given</a:t>
          </a:r>
          <a:r>
            <a:rPr lang="en-US" sz="1800" kern="1200" dirty="0"/>
            <a:t> your </a:t>
          </a:r>
          <a:r>
            <a:rPr lang="en-US" sz="1800" kern="1200" dirty="0">
              <a:latin typeface="Century Gothic" panose="020B0502020202020204"/>
            </a:rPr>
            <a:t>course registration</a:t>
          </a:r>
          <a:r>
            <a:rPr lang="en-US" sz="1800" kern="1200" dirty="0"/>
            <a:t> sheets.</a:t>
          </a:r>
          <a:r>
            <a:rPr lang="en-US" sz="1800" kern="1200" dirty="0">
              <a:latin typeface="Century Gothic" panose="020B0502020202020204"/>
            </a:rPr>
            <a:t>  </a:t>
          </a:r>
        </a:p>
      </dsp:txBody>
      <dsp:txXfrm>
        <a:off x="831561" y="901378"/>
        <a:ext cx="8791315" cy="719966"/>
      </dsp:txXfrm>
    </dsp:sp>
    <dsp:sp modelId="{2A2A237D-8450-44A6-8A47-673D544A4B68}">
      <dsp:nvSpPr>
        <dsp:cNvPr id="0" name=""/>
        <dsp:cNvSpPr/>
      </dsp:nvSpPr>
      <dsp:spPr>
        <a:xfrm>
          <a:off x="0" y="1801337"/>
          <a:ext cx="9622876" cy="719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BE62D8-834D-4DA8-85BA-59742F65A7A0}">
      <dsp:nvSpPr>
        <dsp:cNvPr id="0" name=""/>
        <dsp:cNvSpPr/>
      </dsp:nvSpPr>
      <dsp:spPr>
        <a:xfrm>
          <a:off x="217789" y="1963329"/>
          <a:ext cx="395981" cy="3959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0CDE9C-3649-47A4-8F5C-6874AF89461D}">
      <dsp:nvSpPr>
        <dsp:cNvPr id="0" name=""/>
        <dsp:cNvSpPr/>
      </dsp:nvSpPr>
      <dsp:spPr>
        <a:xfrm>
          <a:off x="831561" y="1801337"/>
          <a:ext cx="8791315" cy="71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96" tIns="76196" rIns="76196" bIns="76196"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Century Gothic" panose="020B0502020202020204"/>
            </a:rPr>
            <a:t>Next week you will </a:t>
          </a:r>
          <a:r>
            <a:rPr lang="en-US" sz="1800" kern="1200" dirty="0"/>
            <a:t>be</a:t>
          </a:r>
          <a:r>
            <a:rPr lang="en-US" sz="1800" kern="1200" dirty="0">
              <a:latin typeface="Century Gothic" panose="020B0502020202020204"/>
            </a:rPr>
            <a:t> called down</a:t>
          </a:r>
          <a:r>
            <a:rPr lang="en-US" sz="1800" kern="1200" dirty="0"/>
            <a:t> to enter your course requests into your “My Blueprint” account.</a:t>
          </a:r>
        </a:p>
      </dsp:txBody>
      <dsp:txXfrm>
        <a:off x="831561" y="1801337"/>
        <a:ext cx="8791315" cy="719966"/>
      </dsp:txXfrm>
    </dsp:sp>
    <dsp:sp modelId="{4A790391-215D-4057-BE61-244D87311F1D}">
      <dsp:nvSpPr>
        <dsp:cNvPr id="0" name=""/>
        <dsp:cNvSpPr/>
      </dsp:nvSpPr>
      <dsp:spPr>
        <a:xfrm>
          <a:off x="0" y="2701295"/>
          <a:ext cx="9622876" cy="719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14A31-B357-4AF5-BD4C-FAB347586AB3}">
      <dsp:nvSpPr>
        <dsp:cNvPr id="0" name=""/>
        <dsp:cNvSpPr/>
      </dsp:nvSpPr>
      <dsp:spPr>
        <a:xfrm>
          <a:off x="217789" y="2863288"/>
          <a:ext cx="395981" cy="3959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DA4AFE-D912-4940-9575-40D8F0A0A3F4}">
      <dsp:nvSpPr>
        <dsp:cNvPr id="0" name=""/>
        <dsp:cNvSpPr/>
      </dsp:nvSpPr>
      <dsp:spPr>
        <a:xfrm>
          <a:off x="831561" y="2701295"/>
          <a:ext cx="8791315" cy="71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96" tIns="76196" rIns="76196" bIns="76196" numCol="1" spcCol="1270" anchor="ctr" anchorCtr="0">
          <a:noAutofit/>
        </a:bodyPr>
        <a:lstStyle/>
        <a:p>
          <a:pPr marL="0" lvl="0" indent="0" algn="l" defTabSz="800100">
            <a:lnSpc>
              <a:spcPct val="100000"/>
            </a:lnSpc>
            <a:spcBef>
              <a:spcPct val="0"/>
            </a:spcBef>
            <a:spcAft>
              <a:spcPct val="35000"/>
            </a:spcAft>
            <a:buNone/>
          </a:pPr>
          <a:r>
            <a:rPr lang="en-US" sz="1800" kern="1200" dirty="0"/>
            <a:t>If you have any questions, please book an appointment with one of the guidance counselors before </a:t>
          </a:r>
          <a:r>
            <a:rPr lang="en-US" sz="1800" kern="1200" dirty="0">
              <a:latin typeface="Century Gothic" panose="020B0502020202020204"/>
            </a:rPr>
            <a:t>entering your course selections</a:t>
          </a:r>
          <a:r>
            <a:rPr lang="en-US" sz="1800" kern="1200" dirty="0"/>
            <a:t>.</a:t>
          </a:r>
        </a:p>
      </dsp:txBody>
      <dsp:txXfrm>
        <a:off x="831561" y="2701295"/>
        <a:ext cx="8791315" cy="719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D3219-695A-4F3C-A9A8-4B08E39B9E14}">
      <dsp:nvSpPr>
        <dsp:cNvPr id="0" name=""/>
        <dsp:cNvSpPr/>
      </dsp:nvSpPr>
      <dsp:spPr>
        <a:xfrm>
          <a:off x="0" y="2232"/>
          <a:ext cx="6494358"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C0E7B87-7FE2-495A-9D8A-2731F22E868B}">
      <dsp:nvSpPr>
        <dsp:cNvPr id="0" name=""/>
        <dsp:cNvSpPr/>
      </dsp:nvSpPr>
      <dsp:spPr>
        <a:xfrm>
          <a:off x="0" y="2232"/>
          <a:ext cx="6494358"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Which math should you take?  </a:t>
          </a:r>
        </a:p>
      </dsp:txBody>
      <dsp:txXfrm>
        <a:off x="0" y="2232"/>
        <a:ext cx="6494358" cy="761255"/>
      </dsp:txXfrm>
    </dsp:sp>
    <dsp:sp modelId="{CDE061D7-7200-40AC-81C0-B449C006E6B0}">
      <dsp:nvSpPr>
        <dsp:cNvPr id="0" name=""/>
        <dsp:cNvSpPr/>
      </dsp:nvSpPr>
      <dsp:spPr>
        <a:xfrm>
          <a:off x="0" y="763488"/>
          <a:ext cx="6494358" cy="0"/>
        </a:xfrm>
        <a:prstGeom prst="line">
          <a:avLst/>
        </a:prstGeom>
        <a:gradFill rotWithShape="0">
          <a:gsLst>
            <a:gs pos="0">
              <a:schemeClr val="accent5">
                <a:hueOff val="-525587"/>
                <a:satOff val="-3570"/>
                <a:lumOff val="-1490"/>
                <a:alphaOff val="0"/>
                <a:tint val="98000"/>
                <a:lumMod val="114000"/>
              </a:schemeClr>
            </a:gs>
            <a:gs pos="100000">
              <a:schemeClr val="accent5">
                <a:hueOff val="-525587"/>
                <a:satOff val="-3570"/>
                <a:lumOff val="-1490"/>
                <a:alphaOff val="0"/>
                <a:shade val="90000"/>
                <a:lumMod val="84000"/>
              </a:schemeClr>
            </a:gs>
          </a:gsLst>
          <a:lin ang="5400000" scaled="0"/>
        </a:gradFill>
        <a:ln w="9525" cap="rnd" cmpd="sng" algn="ctr">
          <a:solidFill>
            <a:schemeClr val="accent5">
              <a:hueOff val="-525587"/>
              <a:satOff val="-3570"/>
              <a:lumOff val="-149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4399A13-5DA5-4B30-BCB5-1A068C818A4B}">
      <dsp:nvSpPr>
        <dsp:cNvPr id="0" name=""/>
        <dsp:cNvSpPr/>
      </dsp:nvSpPr>
      <dsp:spPr>
        <a:xfrm>
          <a:off x="0" y="763488"/>
          <a:ext cx="6494358"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What does your math teacher recommend?  </a:t>
          </a:r>
        </a:p>
      </dsp:txBody>
      <dsp:txXfrm>
        <a:off x="0" y="763488"/>
        <a:ext cx="6494358" cy="761255"/>
      </dsp:txXfrm>
    </dsp:sp>
    <dsp:sp modelId="{6D979BC0-9B68-4A49-8A20-3368FA6DF0CD}">
      <dsp:nvSpPr>
        <dsp:cNvPr id="0" name=""/>
        <dsp:cNvSpPr/>
      </dsp:nvSpPr>
      <dsp:spPr>
        <a:xfrm>
          <a:off x="0" y="1524744"/>
          <a:ext cx="6494358" cy="0"/>
        </a:xfrm>
        <a:prstGeom prst="line">
          <a:avLst/>
        </a:prstGeom>
        <a:gradFill rotWithShape="0">
          <a:gsLst>
            <a:gs pos="0">
              <a:schemeClr val="accent5">
                <a:hueOff val="-1051175"/>
                <a:satOff val="-7139"/>
                <a:lumOff val="-2980"/>
                <a:alphaOff val="0"/>
                <a:tint val="98000"/>
                <a:lumMod val="114000"/>
              </a:schemeClr>
            </a:gs>
            <a:gs pos="100000">
              <a:schemeClr val="accent5">
                <a:hueOff val="-1051175"/>
                <a:satOff val="-7139"/>
                <a:lumOff val="-2980"/>
                <a:alphaOff val="0"/>
                <a:shade val="90000"/>
                <a:lumMod val="84000"/>
              </a:schemeClr>
            </a:gs>
          </a:gsLst>
          <a:lin ang="5400000" scaled="0"/>
        </a:gradFill>
        <a:ln w="9525" cap="rnd" cmpd="sng" algn="ctr">
          <a:solidFill>
            <a:schemeClr val="accent5">
              <a:hueOff val="-1051175"/>
              <a:satOff val="-7139"/>
              <a:lumOff val="-298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EAE2D9A-7BA6-42F6-8072-E43AF05FF27D}">
      <dsp:nvSpPr>
        <dsp:cNvPr id="0" name=""/>
        <dsp:cNvSpPr/>
      </dsp:nvSpPr>
      <dsp:spPr>
        <a:xfrm>
          <a:off x="0" y="1524744"/>
          <a:ext cx="6494358"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Which math did you take in Grade 10?</a:t>
          </a:r>
        </a:p>
      </dsp:txBody>
      <dsp:txXfrm>
        <a:off x="0" y="1524744"/>
        <a:ext cx="6494358" cy="761255"/>
      </dsp:txXfrm>
    </dsp:sp>
    <dsp:sp modelId="{0194BAFD-8C09-4730-BA58-983F74BA24CB}">
      <dsp:nvSpPr>
        <dsp:cNvPr id="0" name=""/>
        <dsp:cNvSpPr/>
      </dsp:nvSpPr>
      <dsp:spPr>
        <a:xfrm>
          <a:off x="0" y="2286000"/>
          <a:ext cx="6494358" cy="0"/>
        </a:xfrm>
        <a:prstGeom prst="line">
          <a:avLst/>
        </a:prstGeom>
        <a:gradFill rotWithShape="0">
          <a:gsLst>
            <a:gs pos="0">
              <a:schemeClr val="accent5">
                <a:hueOff val="-1576762"/>
                <a:satOff val="-10709"/>
                <a:lumOff val="-4471"/>
                <a:alphaOff val="0"/>
                <a:tint val="98000"/>
                <a:lumMod val="114000"/>
              </a:schemeClr>
            </a:gs>
            <a:gs pos="100000">
              <a:schemeClr val="accent5">
                <a:hueOff val="-1576762"/>
                <a:satOff val="-10709"/>
                <a:lumOff val="-4471"/>
                <a:alphaOff val="0"/>
                <a:shade val="90000"/>
                <a:lumMod val="84000"/>
              </a:schemeClr>
            </a:gs>
          </a:gsLst>
          <a:lin ang="5400000" scaled="0"/>
        </a:gradFill>
        <a:ln w="9525" cap="rnd" cmpd="sng" algn="ctr">
          <a:solidFill>
            <a:schemeClr val="accent5">
              <a:hueOff val="-1576762"/>
              <a:satOff val="-10709"/>
              <a:lumOff val="-4471"/>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537F28F-0068-48FD-9254-5C8140313F66}">
      <dsp:nvSpPr>
        <dsp:cNvPr id="0" name=""/>
        <dsp:cNvSpPr/>
      </dsp:nvSpPr>
      <dsp:spPr>
        <a:xfrm>
          <a:off x="0" y="2286000"/>
          <a:ext cx="6494358"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Applied Math </a:t>
          </a:r>
          <a:endParaRPr lang="en-US" sz="2300" kern="1200"/>
        </a:p>
      </dsp:txBody>
      <dsp:txXfrm>
        <a:off x="0" y="2286000"/>
        <a:ext cx="6494358" cy="761255"/>
      </dsp:txXfrm>
    </dsp:sp>
    <dsp:sp modelId="{21E74EFB-C6FC-4A6B-8A65-ABBEA467F78A}">
      <dsp:nvSpPr>
        <dsp:cNvPr id="0" name=""/>
        <dsp:cNvSpPr/>
      </dsp:nvSpPr>
      <dsp:spPr>
        <a:xfrm>
          <a:off x="0" y="3047255"/>
          <a:ext cx="6494358" cy="0"/>
        </a:xfrm>
        <a:prstGeom prst="line">
          <a:avLst/>
        </a:prstGeom>
        <a:gradFill rotWithShape="0">
          <a:gsLst>
            <a:gs pos="0">
              <a:schemeClr val="accent5">
                <a:hueOff val="-2102350"/>
                <a:satOff val="-14278"/>
                <a:lumOff val="-5961"/>
                <a:alphaOff val="0"/>
                <a:tint val="98000"/>
                <a:lumMod val="114000"/>
              </a:schemeClr>
            </a:gs>
            <a:gs pos="100000">
              <a:schemeClr val="accent5">
                <a:hueOff val="-2102350"/>
                <a:satOff val="-14278"/>
                <a:lumOff val="-5961"/>
                <a:alphaOff val="0"/>
                <a:shade val="90000"/>
                <a:lumMod val="84000"/>
              </a:schemeClr>
            </a:gs>
          </a:gsLst>
          <a:lin ang="5400000" scaled="0"/>
        </a:gradFill>
        <a:ln w="9525" cap="rnd" cmpd="sng" algn="ctr">
          <a:solidFill>
            <a:schemeClr val="accent5">
              <a:hueOff val="-2102350"/>
              <a:satOff val="-14278"/>
              <a:lumOff val="-5961"/>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6459407-3F5E-42E6-A064-2DB335687FD6}">
      <dsp:nvSpPr>
        <dsp:cNvPr id="0" name=""/>
        <dsp:cNvSpPr/>
      </dsp:nvSpPr>
      <dsp:spPr>
        <a:xfrm>
          <a:off x="0" y="3047255"/>
          <a:ext cx="6494358"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Essential Math </a:t>
          </a:r>
          <a:endParaRPr lang="en-US" sz="2300" kern="1200"/>
        </a:p>
      </dsp:txBody>
      <dsp:txXfrm>
        <a:off x="0" y="3047255"/>
        <a:ext cx="6494358" cy="761255"/>
      </dsp:txXfrm>
    </dsp:sp>
    <dsp:sp modelId="{39636815-E42C-4506-A61C-408B0CE971F9}">
      <dsp:nvSpPr>
        <dsp:cNvPr id="0" name=""/>
        <dsp:cNvSpPr/>
      </dsp:nvSpPr>
      <dsp:spPr>
        <a:xfrm>
          <a:off x="0" y="3808511"/>
          <a:ext cx="6494358" cy="0"/>
        </a:xfrm>
        <a:prstGeom prst="line">
          <a:avLst/>
        </a:prstGeom>
        <a:gradFill rotWithShape="0">
          <a:gsLst>
            <a:gs pos="0">
              <a:schemeClr val="accent5">
                <a:hueOff val="-2627937"/>
                <a:satOff val="-17848"/>
                <a:lumOff val="-7451"/>
                <a:alphaOff val="0"/>
                <a:tint val="98000"/>
                <a:lumMod val="114000"/>
              </a:schemeClr>
            </a:gs>
            <a:gs pos="100000">
              <a:schemeClr val="accent5">
                <a:hueOff val="-2627937"/>
                <a:satOff val="-17848"/>
                <a:lumOff val="-7451"/>
                <a:alphaOff val="0"/>
                <a:shade val="90000"/>
                <a:lumMod val="84000"/>
              </a:schemeClr>
            </a:gs>
          </a:gsLst>
          <a:lin ang="5400000" scaled="0"/>
        </a:gradFill>
        <a:ln w="9525" cap="rnd" cmpd="sng" algn="ctr">
          <a:solidFill>
            <a:schemeClr val="accent5">
              <a:hueOff val="-2627937"/>
              <a:satOff val="-17848"/>
              <a:lumOff val="-7451"/>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5C11409-8E84-4895-983B-1140E6788835}">
      <dsp:nvSpPr>
        <dsp:cNvPr id="0" name=""/>
        <dsp:cNvSpPr/>
      </dsp:nvSpPr>
      <dsp:spPr>
        <a:xfrm>
          <a:off x="0" y="3808511"/>
          <a:ext cx="6494358" cy="76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Pre-Calculus Math </a:t>
          </a:r>
          <a:endParaRPr lang="en-US" sz="2300" kern="1200"/>
        </a:p>
      </dsp:txBody>
      <dsp:txXfrm>
        <a:off x="0" y="3808511"/>
        <a:ext cx="6494358" cy="761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77082-9E33-48E9-BD09-01F0C0231EA4}">
      <dsp:nvSpPr>
        <dsp:cNvPr id="0" name=""/>
        <dsp:cNvSpPr/>
      </dsp:nvSpPr>
      <dsp:spPr>
        <a:xfrm>
          <a:off x="85097" y="605"/>
          <a:ext cx="4595286" cy="291800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53F41-4856-4D01-BBBC-A24847A0DF63}">
      <dsp:nvSpPr>
        <dsp:cNvPr id="0" name=""/>
        <dsp:cNvSpPr/>
      </dsp:nvSpPr>
      <dsp:spPr>
        <a:xfrm>
          <a:off x="595685" y="485663"/>
          <a:ext cx="4595286" cy="2918007"/>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This is a course for students interested in post-secondary programs that do not require a study of theoretical mathematics such as Calculus or Linear Algebra, but may involve further study in applied mathematics courses such as Statistics. Students learn to use mathematics to solve problems related to real life situations, often using technology such as graphing calculators. It is recommended that students earn a credit in this course or in Grade 11 Pre-Calculus Mathematics to continue in Grade 12 Applied Mathematics</a:t>
          </a:r>
        </a:p>
      </dsp:txBody>
      <dsp:txXfrm>
        <a:off x="681151" y="571129"/>
        <a:ext cx="4424354" cy="2747075"/>
      </dsp:txXfrm>
    </dsp:sp>
    <dsp:sp modelId="{F18A1B06-5263-4819-83FA-AC03822D94C5}">
      <dsp:nvSpPr>
        <dsp:cNvPr id="0" name=""/>
        <dsp:cNvSpPr/>
      </dsp:nvSpPr>
      <dsp:spPr>
        <a:xfrm>
          <a:off x="5701559" y="605"/>
          <a:ext cx="4595286" cy="291800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4EB8F-6075-4DDF-8F9B-F36ACB83CC94}">
      <dsp:nvSpPr>
        <dsp:cNvPr id="0" name=""/>
        <dsp:cNvSpPr/>
      </dsp:nvSpPr>
      <dsp:spPr>
        <a:xfrm>
          <a:off x="6212147" y="485663"/>
          <a:ext cx="4595286" cy="2918007"/>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topics studied in Grade 11 Applied Mathematics are:  Analyzing Puzzles and Games, Quadratic Functions, Scale, Trigonometry, Inductive and Deductive Reasoning, Statistics and Mathematics Research Project.</a:t>
          </a:r>
        </a:p>
      </dsp:txBody>
      <dsp:txXfrm>
        <a:off x="6297613" y="571129"/>
        <a:ext cx="4424354" cy="27470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5017C-1113-41B2-A642-2647AE36101B}">
      <dsp:nvSpPr>
        <dsp:cNvPr id="0" name=""/>
        <dsp:cNvSpPr/>
      </dsp:nvSpPr>
      <dsp:spPr>
        <a:xfrm>
          <a:off x="0" y="567783"/>
          <a:ext cx="3063524" cy="19453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28F509-8680-4BE4-9947-A6B587975BCF}">
      <dsp:nvSpPr>
        <dsp:cNvPr id="0" name=""/>
        <dsp:cNvSpPr/>
      </dsp:nvSpPr>
      <dsp:spPr>
        <a:xfrm>
          <a:off x="340391" y="891155"/>
          <a:ext cx="3063524" cy="194533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The Essential Mathematics course is for students who are interested in post-secondary studies that do not require advanced mathematics (areas such as fine arts, geography, social work and others)</a:t>
          </a:r>
        </a:p>
      </dsp:txBody>
      <dsp:txXfrm>
        <a:off x="397368" y="948132"/>
        <a:ext cx="2949570" cy="1831384"/>
      </dsp:txXfrm>
    </dsp:sp>
    <dsp:sp modelId="{C93FD91B-AAFE-4D13-A370-6C994AE5E0F0}">
      <dsp:nvSpPr>
        <dsp:cNvPr id="0" name=""/>
        <dsp:cNvSpPr/>
      </dsp:nvSpPr>
      <dsp:spPr>
        <a:xfrm>
          <a:off x="3744307" y="567783"/>
          <a:ext cx="3063524" cy="19453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4672A3-DF35-4EA8-B460-43A57FE89764}">
      <dsp:nvSpPr>
        <dsp:cNvPr id="0" name=""/>
        <dsp:cNvSpPr/>
      </dsp:nvSpPr>
      <dsp:spPr>
        <a:xfrm>
          <a:off x="4084699" y="891155"/>
          <a:ext cx="3063524" cy="194533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It is also for students wanting to learn mathematics for their personal and work-related use after high school, and for some of the trade apprenticeship programs.</a:t>
          </a:r>
        </a:p>
      </dsp:txBody>
      <dsp:txXfrm>
        <a:off x="4141676" y="948132"/>
        <a:ext cx="2949570" cy="1831384"/>
      </dsp:txXfrm>
    </dsp:sp>
    <dsp:sp modelId="{59E3DD5A-C91F-4D4A-95D6-965ACF99A7AE}">
      <dsp:nvSpPr>
        <dsp:cNvPr id="0" name=""/>
        <dsp:cNvSpPr/>
      </dsp:nvSpPr>
      <dsp:spPr>
        <a:xfrm>
          <a:off x="7488615" y="567783"/>
          <a:ext cx="3063524" cy="19453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D4D13-AC84-4001-BC80-05FC8B49B957}">
      <dsp:nvSpPr>
        <dsp:cNvPr id="0" name=""/>
        <dsp:cNvSpPr/>
      </dsp:nvSpPr>
      <dsp:spPr>
        <a:xfrm>
          <a:off x="7829007" y="891155"/>
          <a:ext cx="3063524" cy="194533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topics studied in this course are:  Analysis of Games and Numbers, Interest and Credit, 3-D Geometry, Statistics, Managing Money, Relations and Patterns, Trigonometry and Design Modeling.</a:t>
          </a:r>
        </a:p>
      </dsp:txBody>
      <dsp:txXfrm>
        <a:off x="7885984" y="948132"/>
        <a:ext cx="2949570" cy="1831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3DC37-1BE1-4FB6-AA87-F45D195D2F39}">
      <dsp:nvSpPr>
        <dsp:cNvPr id="0" name=""/>
        <dsp:cNvSpPr/>
      </dsp:nvSpPr>
      <dsp:spPr>
        <a:xfrm>
          <a:off x="85097" y="605"/>
          <a:ext cx="4595286" cy="2918007"/>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C9B8D2-7823-436E-B904-ECEDCBC5644D}">
      <dsp:nvSpPr>
        <dsp:cNvPr id="0" name=""/>
        <dsp:cNvSpPr/>
      </dsp:nvSpPr>
      <dsp:spPr>
        <a:xfrm>
          <a:off x="595685" y="485663"/>
          <a:ext cx="4595286" cy="2918007"/>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This course is for students who are interested in post-secondary programs that may require further study in theoretical mathematics such as Calculus or Linear Algebra. Students learn to use algebra to solve problems that may or may not be related to real life situations.</a:t>
          </a:r>
        </a:p>
      </dsp:txBody>
      <dsp:txXfrm>
        <a:off x="681151" y="571129"/>
        <a:ext cx="4424354" cy="2747075"/>
      </dsp:txXfrm>
    </dsp:sp>
    <dsp:sp modelId="{AE98BED6-F1B0-4189-A26C-FDBC08896D3B}">
      <dsp:nvSpPr>
        <dsp:cNvPr id="0" name=""/>
        <dsp:cNvSpPr/>
      </dsp:nvSpPr>
      <dsp:spPr>
        <a:xfrm>
          <a:off x="5701559" y="605"/>
          <a:ext cx="4595286" cy="2918007"/>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A9A5F-C8A0-408E-B772-132925BCE9AF}">
      <dsp:nvSpPr>
        <dsp:cNvPr id="0" name=""/>
        <dsp:cNvSpPr/>
      </dsp:nvSpPr>
      <dsp:spPr>
        <a:xfrm>
          <a:off x="6212147" y="485663"/>
          <a:ext cx="4595286" cy="2918007"/>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The topics studied in this course are:  Trigonometry and the Unit Circle, Trigonometric Equations and Identities, Function Transformations, Operations, Compositions, and Inverses, Exponential and Logarithmic Functions, Polynomial Functions, Radical Functions, Rational Functions, Permutations, Combinations and the Binomial Theorem</a:t>
          </a:r>
        </a:p>
      </dsp:txBody>
      <dsp:txXfrm>
        <a:off x="6297613" y="571129"/>
        <a:ext cx="4424354" cy="27470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C339D-26DD-4D30-A20E-C4FD7BE016F6}">
      <dsp:nvSpPr>
        <dsp:cNvPr id="0" name=""/>
        <dsp:cNvSpPr/>
      </dsp:nvSpPr>
      <dsp:spPr>
        <a:xfrm>
          <a:off x="0" y="2881128"/>
          <a:ext cx="5613525" cy="189033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Century Gothic" panose="020B0502020202020204"/>
            </a:rPr>
            <a:t>You have the option to continue with this pathway or make a change to one math course in Grade 11 and 12.</a:t>
          </a:r>
          <a:endParaRPr lang="en-US" sz="2600" kern="1200" dirty="0"/>
        </a:p>
      </dsp:txBody>
      <dsp:txXfrm>
        <a:off x="0" y="2881128"/>
        <a:ext cx="5613525" cy="1890332"/>
      </dsp:txXfrm>
    </dsp:sp>
    <dsp:sp modelId="{60B42061-BA0E-44C5-BA0E-53F6011229CB}">
      <dsp:nvSpPr>
        <dsp:cNvPr id="0" name=""/>
        <dsp:cNvSpPr/>
      </dsp:nvSpPr>
      <dsp:spPr>
        <a:xfrm rot="10800000">
          <a:off x="0" y="2152"/>
          <a:ext cx="5613525" cy="2907330"/>
        </a:xfrm>
        <a:prstGeom prst="upArrowCallout">
          <a:avLst/>
        </a:prstGeom>
        <a:solidFill>
          <a:schemeClr val="accent5">
            <a:hueOff val="-2627937"/>
            <a:satOff val="-17848"/>
            <a:lumOff val="-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Century Gothic" panose="020B0502020202020204"/>
            </a:rPr>
            <a:t>Did you take continuous math in Grade 10? </a:t>
          </a:r>
        </a:p>
      </dsp:txBody>
      <dsp:txXfrm rot="10800000">
        <a:off x="0" y="2152"/>
        <a:ext cx="5613525" cy="18890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0297-90EB-41C1-B4F7-69E00DECC6DC}">
      <dsp:nvSpPr>
        <dsp:cNvPr id="0" name=""/>
        <dsp:cNvSpPr/>
      </dsp:nvSpPr>
      <dsp:spPr>
        <a:xfrm>
          <a:off x="0" y="85326"/>
          <a:ext cx="5613525" cy="13478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Physical Education 30F and 40F is a compulsory course for all students graduating in Manitoba.</a:t>
          </a:r>
        </a:p>
      </dsp:txBody>
      <dsp:txXfrm>
        <a:off x="65796" y="151122"/>
        <a:ext cx="5481933" cy="1216248"/>
      </dsp:txXfrm>
    </dsp:sp>
    <dsp:sp modelId="{B096DFEC-F9F2-4092-9803-E9B50CFF80D8}">
      <dsp:nvSpPr>
        <dsp:cNvPr id="0" name=""/>
        <dsp:cNvSpPr/>
      </dsp:nvSpPr>
      <dsp:spPr>
        <a:xfrm>
          <a:off x="0" y="1502286"/>
          <a:ext cx="5613525" cy="1347840"/>
        </a:xfrm>
        <a:prstGeom prst="round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There are 3 options for students to complete these credits.</a:t>
          </a:r>
        </a:p>
      </dsp:txBody>
      <dsp:txXfrm>
        <a:off x="65796" y="1568082"/>
        <a:ext cx="5481933" cy="1216248"/>
      </dsp:txXfrm>
    </dsp:sp>
    <dsp:sp modelId="{5A91B6DF-9772-43AF-81D0-1E5308905E95}">
      <dsp:nvSpPr>
        <dsp:cNvPr id="0" name=""/>
        <dsp:cNvSpPr/>
      </dsp:nvSpPr>
      <dsp:spPr>
        <a:xfrm>
          <a:off x="0" y="2850126"/>
          <a:ext cx="5613525" cy="183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2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PED30F1	25% in class and 75% out of class</a:t>
          </a:r>
        </a:p>
        <a:p>
          <a:pPr marL="171450" lvl="1" indent="-171450" algn="l" defTabSz="844550">
            <a:lnSpc>
              <a:spcPct val="90000"/>
            </a:lnSpc>
            <a:spcBef>
              <a:spcPct val="0"/>
            </a:spcBef>
            <a:spcAft>
              <a:spcPct val="20000"/>
            </a:spcAft>
            <a:buChar char="•"/>
          </a:pPr>
          <a:r>
            <a:rPr lang="en-CA" sz="1900" kern="1200" dirty="0"/>
            <a:t>PED30F2	100% in the gym</a:t>
          </a:r>
          <a:endParaRPr lang="en-US" sz="1900" kern="1200" dirty="0"/>
        </a:p>
        <a:p>
          <a:pPr marL="171450" lvl="1" indent="-171450" algn="l" defTabSz="844550">
            <a:lnSpc>
              <a:spcPct val="90000"/>
            </a:lnSpc>
            <a:spcBef>
              <a:spcPct val="0"/>
            </a:spcBef>
            <a:spcAft>
              <a:spcPct val="20000"/>
            </a:spcAft>
            <a:buChar char="•"/>
          </a:pPr>
          <a:r>
            <a:rPr lang="en-US" sz="1900" kern="1200" dirty="0"/>
            <a:t>PED30F3 	100% in class – lifeguarding course</a:t>
          </a:r>
        </a:p>
        <a:p>
          <a:pPr marL="171450" lvl="1" indent="-171450" algn="l" defTabSz="844550" rtl="0">
            <a:lnSpc>
              <a:spcPct val="90000"/>
            </a:lnSpc>
            <a:spcBef>
              <a:spcPct val="0"/>
            </a:spcBef>
            <a:spcAft>
              <a:spcPct val="20000"/>
            </a:spcAft>
            <a:buChar char="•"/>
          </a:pPr>
          <a:r>
            <a:rPr lang="en-US" sz="1900" b="1" i="1" kern="1200" dirty="0"/>
            <a:t>PEDF30F</a:t>
          </a:r>
          <a:r>
            <a:rPr lang="en-US" sz="1900" b="1" i="1" kern="1200" dirty="0">
              <a:latin typeface="Century Gothic" panose="020B0502020202020204"/>
            </a:rPr>
            <a:t>  	</a:t>
          </a:r>
          <a:r>
            <a:rPr lang="en-US" sz="1900" b="1" i="1" kern="1200" dirty="0"/>
            <a:t>25/75% - Education Physique</a:t>
          </a:r>
          <a:endParaRPr lang="en-US" sz="1900" i="0" kern="1200" dirty="0"/>
        </a:p>
      </dsp:txBody>
      <dsp:txXfrm>
        <a:off x="0" y="2850126"/>
        <a:ext cx="5613525" cy="18381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3/27/2026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3/27/2026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85147-19A6-4970-A04E-ED9B1D83C0F1}"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311583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42427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BFD46-0FD3-4428-ADEC-1DFD6489930D}" type="datetime1">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8239139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5979978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4" name="Text Placeholder 3"/>
          <p:cNvSpPr>
            <a:spLocks noGrp="1"/>
          </p:cNvSpPr>
          <p:nvPr>
            <p:ph type="body" sz="half" idx="13"/>
          </p:nvPr>
        </p:nvSpPr>
        <p:spPr>
          <a:xfrm>
            <a:off x="1929898" y="3771174"/>
            <a:ext cx="7277753"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
        <p:nvSpPr>
          <p:cNvPr id="9" name="TextBox 8"/>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196" dirty="0"/>
              <a:t>“</a:t>
            </a:r>
          </a:p>
        </p:txBody>
      </p:sp>
      <p:sp>
        <p:nvSpPr>
          <p:cNvPr id="13" name="TextBox 12"/>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383200544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accent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5215170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84403642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EBFD46-0FD3-4428-ADEC-1DFD6489930D}" type="datetime1">
              <a:rPr lang="en-US" smtClean="0"/>
              <a:t>3/27/2026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26531958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987518-40ED-4895-8580-DE2A722FC423}"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4821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D9F34-BDBC-4273-B9BC-22458F940BE7}"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32425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accent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E3C847-D284-421D-B330-2D43513B0F9C}"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grpSp>
        <p:nvGrpSpPr>
          <p:cNvPr id="7" name="Group 6">
            <a:extLst>
              <a:ext uri="{FF2B5EF4-FFF2-40B4-BE49-F238E27FC236}">
                <a16:creationId xmlns:a16="http://schemas.microsoft.com/office/drawing/2014/main" id="{34900B60-84E9-4ED0-A8F4-4CCDE109E2CB}"/>
              </a:ext>
            </a:extLst>
          </p:cNvPr>
          <p:cNvGrpSpPr/>
          <p:nvPr userDrawn="1"/>
        </p:nvGrpSpPr>
        <p:grpSpPr>
          <a:xfrm>
            <a:off x="0" y="0"/>
            <a:ext cx="12190572" cy="6858000"/>
            <a:chOff x="0" y="0"/>
            <a:chExt cx="12190572" cy="6858000"/>
          </a:xfrm>
        </p:grpSpPr>
        <p:sp>
          <p:nvSpPr>
            <p:cNvPr id="8" name="Rectangle 7">
              <a:extLst>
                <a:ext uri="{FF2B5EF4-FFF2-40B4-BE49-F238E27FC236}">
                  <a16:creationId xmlns:a16="http://schemas.microsoft.com/office/drawing/2014/main" id="{22D465CB-76C2-4D90-8D79-C4E6AF332F8D}"/>
                </a:ext>
              </a:extLst>
            </p:cNvPr>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9" name="Group 8">
              <a:extLst>
                <a:ext uri="{FF2B5EF4-FFF2-40B4-BE49-F238E27FC236}">
                  <a16:creationId xmlns:a16="http://schemas.microsoft.com/office/drawing/2014/main" id="{438FCD15-EACA-484D-BCC5-40734DB82867}"/>
                </a:ext>
              </a:extLst>
            </p:cNvPr>
            <p:cNvGrpSpPr/>
            <p:nvPr/>
          </p:nvGrpSpPr>
          <p:grpSpPr>
            <a:xfrm>
              <a:off x="0" y="0"/>
              <a:ext cx="4726044" cy="6858000"/>
              <a:chOff x="0" y="0"/>
              <a:chExt cx="4726044" cy="6858000"/>
            </a:xfrm>
          </p:grpSpPr>
          <p:pic>
            <p:nvPicPr>
              <p:cNvPr id="10" name="Picture 9">
                <a:extLst>
                  <a:ext uri="{FF2B5EF4-FFF2-40B4-BE49-F238E27FC236}">
                    <a16:creationId xmlns:a16="http://schemas.microsoft.com/office/drawing/2014/main" id="{59E8A517-092D-4E2C-9C89-9119DDDE0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1" name="Rectangle 10">
                <a:extLst>
                  <a:ext uri="{FF2B5EF4-FFF2-40B4-BE49-F238E27FC236}">
                    <a16:creationId xmlns:a16="http://schemas.microsoft.com/office/drawing/2014/main" id="{5F6CD741-5073-44DD-A1BC-CDA8E142F95D}"/>
                  </a:ext>
                </a:extLst>
              </p:cNvPr>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4614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85147-19A6-4970-A04E-ED9B1D83C0F1}"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408154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accent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41008-E89D-49CD-9BF4-E6F3FE09F7AC}"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21508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9E199F-4583-41EB-929F-5865E95EECAA}" type="datetime1">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07999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E652EB-356C-4482-B27C-7C8E08F5D88F}" type="datetime1">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7200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1B0895E-43C3-4560-B59A-90049317E860}" type="datetime1">
              <a:rPr lang="en-US" smtClean="0"/>
              <a:t>3/27/2026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63827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7778C32-B81D-4A68-A851-5185C690F024}" type="datetime1">
              <a:rPr lang="en-US" smtClean="0"/>
              <a:t>3/27/2026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3617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3"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4"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1765D79-EF31-4E8F-A1BE-AF31805C2859}" type="datetime1">
              <a:rPr lang="en-US" smtClean="0"/>
              <a:t>3/27/2026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48578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21" Type="http://schemas.openxmlformats.org/officeDocument/2006/relationships/image" Target="../media/image4.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2"/>
            <a:ext cx="12188825" cy="6867027"/>
            <a:chOff x="0" y="-2373"/>
            <a:chExt cx="12192000" cy="6867027"/>
          </a:xfrm>
        </p:grpSpPr>
        <p:sp>
          <p:nvSpPr>
            <p:cNvPr id="26" name="Rectangle 25"/>
            <p:cNvSpPr/>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1154653" y="973668"/>
            <a:ext cx="8759131"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654" y="2603500"/>
            <a:ext cx="8759130"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48165" y="6394062"/>
            <a:ext cx="990341" cy="304799"/>
          </a:xfrm>
          <a:prstGeom prst="rect">
            <a:avLst/>
          </a:prstGeom>
        </p:spPr>
        <p:txBody>
          <a:bodyPr vert="horz" lIns="91440" tIns="45720" rIns="91440" bIns="45720" rtlCol="0" anchor="t"/>
          <a:lstStyle>
            <a:lvl1pPr algn="r">
              <a:defRPr sz="1000" b="1" i="0">
                <a:solidFill>
                  <a:schemeClr val="accent1"/>
                </a:solidFill>
              </a:defRPr>
            </a:lvl1pPr>
          </a:lstStyle>
          <a:p>
            <a:fld id="{72EBFD46-0FD3-4428-ADEC-1DFD6489930D}" type="datetime1">
              <a:rPr lang="en-US" smtClean="0"/>
              <a:t>3/27/2026</a:t>
            </a:fld>
            <a:endParaRPr lang="en-US"/>
          </a:p>
        </p:txBody>
      </p:sp>
      <p:sp>
        <p:nvSpPr>
          <p:cNvPr id="5" name="Footer Placeholder 4"/>
          <p:cNvSpPr>
            <a:spLocks noGrp="1"/>
          </p:cNvSpPr>
          <p:nvPr>
            <p:ph type="ftr" sz="quarter" idx="3"/>
          </p:nvPr>
        </p:nvSpPr>
        <p:spPr>
          <a:xfrm>
            <a:off x="528221" y="6391839"/>
            <a:ext cx="3858790"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a:xfrm>
            <a:off x="10349844" y="295730"/>
            <a:ext cx="837981" cy="767687"/>
          </a:xfrm>
          <a:prstGeom prst="rect">
            <a:avLst/>
          </a:prstGeom>
        </p:spPr>
        <p:txBody>
          <a:bodyPr vert="horz" lIns="91440" tIns="45720" rIns="91440" bIns="45720" rtlCol="0" anchor="b"/>
          <a:lstStyle>
            <a:lvl1pPr algn="ctr">
              <a:defRPr sz="2799" b="0" i="0">
                <a:solidFill>
                  <a:schemeClr val="bg1"/>
                </a:solidFill>
                <a:latin typeface="+mn-lt"/>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711034660"/>
      </p:ext>
    </p:extLst>
  </p:cSld>
  <p:clrMap bg1="lt1" tx1="dk1" bg2="lt2" tx2="dk2" accent1="accent1" accent2="accent2" accent3="accent3" accent4="accent4" accent5="accent5" accent6="accent6" hlink="hlink" folHlink="folHlink"/>
  <p:sldLayoutIdLst>
    <p:sldLayoutId id="214748385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063" rtl="0" eaLnBrk="1" latinLnBrk="0" hangingPunct="1">
        <a:spcBef>
          <a:spcPct val="0"/>
        </a:spcBef>
        <a:buNone/>
        <a:defRPr sz="3599"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6770"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EBFD46-0FD3-4428-ADEC-1DFD6489930D}" type="datetime1">
              <a:rPr lang="en-US" smtClean="0"/>
              <a:t>3/27/2026</a:t>
            </a:fld>
            <a:endParaRPr lang="en-US"/>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265847717"/>
      </p:ext>
    </p:extLst>
  </p:cSld>
  <p:clrMap bg1="dk1" tx1="lt1" bg2="dk2" tx2="lt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88520"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88825"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6"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3753695"/>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ctrTitle"/>
          </p:nvPr>
        </p:nvSpPr>
        <p:spPr>
          <a:xfrm>
            <a:off x="965253" y="623571"/>
            <a:ext cx="10258318" cy="3523885"/>
          </a:xfrm>
        </p:spPr>
        <p:txBody>
          <a:bodyPr>
            <a:normAutofit/>
          </a:bodyPr>
          <a:lstStyle/>
          <a:p>
            <a:pPr algn="ctr">
              <a:lnSpc>
                <a:spcPct val="90000"/>
              </a:lnSpc>
            </a:pPr>
            <a:r>
              <a:rPr lang="en-US" sz="7900"/>
              <a:t>Swan  Valley Regional Secondary School</a:t>
            </a:r>
          </a:p>
        </p:txBody>
      </p:sp>
      <p:sp>
        <p:nvSpPr>
          <p:cNvPr id="3" name="Subtitle 2"/>
          <p:cNvSpPr>
            <a:spLocks noGrp="1"/>
          </p:cNvSpPr>
          <p:nvPr>
            <p:ph type="subTitle" idx="1"/>
          </p:nvPr>
        </p:nvSpPr>
        <p:spPr>
          <a:xfrm>
            <a:off x="965253" y="4777380"/>
            <a:ext cx="10258318" cy="1209763"/>
          </a:xfrm>
        </p:spPr>
        <p:txBody>
          <a:bodyPr>
            <a:normAutofit/>
          </a:bodyPr>
          <a:lstStyle/>
          <a:p>
            <a:pPr algn="ctr"/>
            <a:r>
              <a:rPr lang="en-US" sz="2400" b="1" i="1" dirty="0">
                <a:solidFill>
                  <a:schemeClr val="bg2"/>
                </a:solidFill>
              </a:rPr>
              <a:t>Grade 11 Course Registration</a:t>
            </a:r>
          </a:p>
          <a:p>
            <a:pPr algn="ctr"/>
            <a:endParaRPr lang="en-US" sz="2400" dirty="0">
              <a:solidFill>
                <a:schemeClr val="bg2"/>
              </a:solidFill>
            </a:endParaRP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648761" y="629267"/>
            <a:ext cx="9249744" cy="1016654"/>
          </a:xfrm>
        </p:spPr>
        <p:txBody>
          <a:bodyPr>
            <a:normAutofit/>
          </a:bodyPr>
          <a:lstStyle/>
          <a:p>
            <a:r>
              <a:rPr lang="en-US">
                <a:solidFill>
                  <a:srgbClr val="EBEBEB"/>
                </a:solidFill>
              </a:rPr>
              <a:t>Pre-Calculus Math</a:t>
            </a:r>
          </a:p>
        </p:txBody>
      </p:sp>
      <p:sp>
        <p:nvSpPr>
          <p:cNvPr id="14" name="Rectangle 13">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1"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1">
            <a:extLst>
              <a:ext uri="{FF2B5EF4-FFF2-40B4-BE49-F238E27FC236}">
                <a16:creationId xmlns:a16="http://schemas.microsoft.com/office/drawing/2014/main" id="{6F79D081-7F2E-44AF-94EF-76B7D057A86B}"/>
              </a:ext>
            </a:extLst>
          </p:cNvPr>
          <p:cNvGraphicFramePr>
            <a:graphicFrameLocks noGrp="1"/>
          </p:cNvGraphicFramePr>
          <p:nvPr>
            <p:ph idx="1"/>
            <p:extLst>
              <p:ext uri="{D42A27DB-BD31-4B8C-83A1-F6EECF244321}">
                <p14:modId xmlns:p14="http://schemas.microsoft.com/office/powerpoint/2010/main" val="3767880416"/>
              </p:ext>
            </p:extLst>
          </p:nvPr>
        </p:nvGraphicFramePr>
        <p:xfrm>
          <a:off x="648761" y="2810256"/>
          <a:ext cx="10892532"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346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0"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648761" y="629267"/>
            <a:ext cx="9249744" cy="1016654"/>
          </a:xfrm>
        </p:spPr>
        <p:txBody>
          <a:bodyPr>
            <a:normAutofit/>
          </a:bodyPr>
          <a:lstStyle/>
          <a:p>
            <a:r>
              <a:rPr lang="en-US" sz="4150" dirty="0">
                <a:solidFill>
                  <a:srgbClr val="EBEBEB"/>
                </a:solidFill>
              </a:rPr>
              <a:t>Traditional Mathematics Pathways</a:t>
            </a:r>
          </a:p>
        </p:txBody>
      </p:sp>
      <p:sp>
        <p:nvSpPr>
          <p:cNvPr id="32" name="Rectangle 31">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Freeform: Shape 33">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1"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sp>
        <p:nvSpPr>
          <p:cNvPr id="2" name="Content Placeholder 1"/>
          <p:cNvSpPr>
            <a:spLocks/>
          </p:cNvSpPr>
          <p:nvPr/>
        </p:nvSpPr>
        <p:spPr>
          <a:xfrm>
            <a:off x="2043937" y="2810256"/>
            <a:ext cx="8102179" cy="3404277"/>
          </a:xfrm>
          <a:prstGeom prst="rect">
            <a:avLst/>
          </a:prstGeom>
        </p:spPr>
        <p:txBody>
          <a:bodyPr>
            <a:normAutofit fontScale="92500" lnSpcReduction="20000"/>
          </a:bodyPr>
          <a:lstStyle/>
          <a:p>
            <a:pPr defTabSz="813816">
              <a:lnSpc>
                <a:spcPct val="90000"/>
              </a:lnSpc>
              <a:spcBef>
                <a:spcPts val="1068"/>
              </a:spcBef>
              <a:buClr>
                <a:srgbClr val="D34817">
                  <a:lumMod val="75000"/>
                </a:srgbClr>
              </a:buClr>
              <a:buSzPct val="85000"/>
            </a:pPr>
            <a:r>
              <a:rPr lang="en-US" sz="1700" b="1" u="sng" kern="1200">
                <a:solidFill>
                  <a:srgbClr val="979797"/>
                </a:solidFill>
                <a:latin typeface="Rockwell" panose="02060603020205020403"/>
                <a:ea typeface="+mn-ea"/>
                <a:cs typeface="+mn-cs"/>
              </a:rPr>
              <a:t>Grade 10				Grade 11		Grade 12</a:t>
            </a:r>
          </a:p>
          <a:p>
            <a:pPr defTabSz="813816">
              <a:lnSpc>
                <a:spcPct val="90000"/>
              </a:lnSpc>
              <a:spcBef>
                <a:spcPts val="1068"/>
              </a:spcBef>
              <a:buClr>
                <a:srgbClr val="D34817">
                  <a:lumMod val="75000"/>
                </a:srgbClr>
              </a:buClr>
              <a:buSzPct val="85000"/>
            </a:pPr>
            <a:endParaRPr lang="en-US" sz="1700" kern="1200">
              <a:solidFill>
                <a:srgbClr val="979797"/>
              </a:solidFill>
              <a:latin typeface="Rockwell" panose="02060603020205020403"/>
              <a:ea typeface="+mn-ea"/>
              <a:cs typeface="+mn-cs"/>
            </a:endParaRPr>
          </a:p>
          <a:p>
            <a:pPr defTabSz="813816">
              <a:lnSpc>
                <a:spcPct val="90000"/>
              </a:lnSpc>
              <a:spcBef>
                <a:spcPts val="1068"/>
              </a:spcBef>
              <a:buClr>
                <a:srgbClr val="D34817">
                  <a:lumMod val="75000"/>
                </a:srgbClr>
              </a:buClr>
              <a:buSzPct val="85000"/>
            </a:pPr>
            <a:r>
              <a:rPr lang="en-US" sz="1700" kern="1200">
                <a:solidFill>
                  <a:srgbClr val="979797"/>
                </a:solidFill>
                <a:latin typeface="Rockwell" panose="02060603020205020403"/>
                <a:ea typeface="+mn-ea"/>
                <a:cs typeface="+mn-cs"/>
              </a:rPr>
              <a:t>Essentials 20				Essentials 30 		Essentials 40</a:t>
            </a:r>
          </a:p>
          <a:p>
            <a:pPr defTabSz="813816">
              <a:lnSpc>
                <a:spcPct val="90000"/>
              </a:lnSpc>
              <a:spcBef>
                <a:spcPts val="1068"/>
              </a:spcBef>
              <a:buClr>
                <a:srgbClr val="D34817">
                  <a:lumMod val="75000"/>
                </a:srgbClr>
              </a:buClr>
              <a:buSzPct val="85000"/>
            </a:pPr>
            <a:endParaRPr lang="en-US" sz="1700" kern="1200">
              <a:solidFill>
                <a:srgbClr val="979797"/>
              </a:solidFill>
              <a:latin typeface="Rockwell" panose="02060603020205020403"/>
              <a:ea typeface="+mn-ea"/>
              <a:cs typeface="+mn-cs"/>
            </a:endParaRPr>
          </a:p>
          <a:p>
            <a:pPr defTabSz="813816">
              <a:lnSpc>
                <a:spcPct val="90000"/>
              </a:lnSpc>
              <a:spcBef>
                <a:spcPts val="1068"/>
              </a:spcBef>
              <a:buClr>
                <a:srgbClr val="D34817">
                  <a:lumMod val="75000"/>
                </a:srgbClr>
              </a:buClr>
              <a:buSzPct val="85000"/>
            </a:pPr>
            <a:r>
              <a:rPr lang="en-US" sz="1700" kern="1200">
                <a:solidFill>
                  <a:srgbClr val="979797"/>
                </a:solidFill>
                <a:latin typeface="Rockwell" panose="02060603020205020403"/>
                <a:ea typeface="+mn-ea"/>
                <a:cs typeface="+mn-cs"/>
              </a:rPr>
              <a:t>					Applied 30		Applied 40</a:t>
            </a:r>
          </a:p>
          <a:p>
            <a:pPr defTabSz="813816">
              <a:lnSpc>
                <a:spcPct val="90000"/>
              </a:lnSpc>
              <a:spcBef>
                <a:spcPts val="1068"/>
              </a:spcBef>
              <a:buClr>
                <a:srgbClr val="D34817">
                  <a:lumMod val="75000"/>
                </a:srgbClr>
              </a:buClr>
              <a:buSzPct val="85000"/>
            </a:pPr>
            <a:r>
              <a:rPr lang="en-US" sz="1700" kern="1200">
                <a:solidFill>
                  <a:srgbClr val="979797"/>
                </a:solidFill>
                <a:latin typeface="Rockwell" panose="02060603020205020403"/>
                <a:ea typeface="+mn-ea"/>
                <a:cs typeface="+mn-cs"/>
              </a:rPr>
              <a:t>Intro. Applied and Pre-</a:t>
            </a:r>
            <a:r>
              <a:rPr lang="en-US" sz="1700" kern="1200" err="1">
                <a:solidFill>
                  <a:srgbClr val="979797"/>
                </a:solidFill>
                <a:latin typeface="Rockwell" panose="02060603020205020403"/>
                <a:ea typeface="+mn-ea"/>
                <a:cs typeface="+mn-cs"/>
              </a:rPr>
              <a:t>Calc</a:t>
            </a:r>
            <a:endParaRPr lang="en-US" sz="1700" kern="1200">
              <a:solidFill>
                <a:srgbClr val="979797"/>
              </a:solidFill>
              <a:latin typeface="Rockwell" panose="02060603020205020403"/>
              <a:ea typeface="+mn-ea"/>
              <a:cs typeface="+mn-cs"/>
            </a:endParaRPr>
          </a:p>
          <a:p>
            <a:pPr defTabSz="813816">
              <a:lnSpc>
                <a:spcPct val="90000"/>
              </a:lnSpc>
              <a:spcBef>
                <a:spcPts val="1068"/>
              </a:spcBef>
              <a:buClr>
                <a:srgbClr val="D34817">
                  <a:lumMod val="75000"/>
                </a:srgbClr>
              </a:buClr>
              <a:buSzPct val="85000"/>
            </a:pPr>
            <a:r>
              <a:rPr lang="en-US" sz="1700" kern="1200">
                <a:solidFill>
                  <a:srgbClr val="979797"/>
                </a:solidFill>
                <a:latin typeface="Rockwell" panose="02060603020205020403"/>
                <a:ea typeface="+mn-ea"/>
                <a:cs typeface="+mn-cs"/>
              </a:rPr>
              <a:t>					Pre-</a:t>
            </a:r>
            <a:r>
              <a:rPr lang="en-US" sz="1700" kern="1200" err="1">
                <a:solidFill>
                  <a:srgbClr val="979797"/>
                </a:solidFill>
                <a:latin typeface="Rockwell" panose="02060603020205020403"/>
                <a:ea typeface="+mn-ea"/>
                <a:cs typeface="+mn-cs"/>
              </a:rPr>
              <a:t>Calc</a:t>
            </a:r>
            <a:r>
              <a:rPr lang="en-US" sz="1700" kern="1200">
                <a:solidFill>
                  <a:srgbClr val="979797"/>
                </a:solidFill>
                <a:latin typeface="Rockwell" panose="02060603020205020403"/>
                <a:ea typeface="+mn-ea"/>
                <a:cs typeface="+mn-cs"/>
              </a:rPr>
              <a:t> 30		Pre-</a:t>
            </a:r>
            <a:r>
              <a:rPr lang="en-US" sz="1700" kern="1200" err="1">
                <a:solidFill>
                  <a:srgbClr val="979797"/>
                </a:solidFill>
                <a:latin typeface="Rockwell" panose="02060603020205020403"/>
                <a:ea typeface="+mn-ea"/>
                <a:cs typeface="+mn-cs"/>
              </a:rPr>
              <a:t>Calc</a:t>
            </a:r>
            <a:r>
              <a:rPr lang="en-US" sz="1700" kern="1200">
                <a:solidFill>
                  <a:srgbClr val="979797"/>
                </a:solidFill>
                <a:latin typeface="Rockwell" panose="02060603020205020403"/>
                <a:ea typeface="+mn-ea"/>
                <a:cs typeface="+mn-cs"/>
              </a:rPr>
              <a:t> 40</a:t>
            </a:r>
          </a:p>
          <a:p>
            <a:pPr defTabSz="813816">
              <a:lnSpc>
                <a:spcPct val="90000"/>
              </a:lnSpc>
              <a:spcBef>
                <a:spcPts val="1068"/>
              </a:spcBef>
              <a:buClr>
                <a:srgbClr val="D34817">
                  <a:lumMod val="75000"/>
                </a:srgbClr>
              </a:buClr>
              <a:buSzPct val="85000"/>
            </a:pPr>
            <a:endParaRPr lang="en-US" sz="1700" kern="1200">
              <a:solidFill>
                <a:srgbClr val="979797"/>
              </a:solidFill>
              <a:latin typeface="Rockwell" panose="02060603020205020403"/>
              <a:ea typeface="+mn-ea"/>
              <a:cs typeface="+mn-cs"/>
            </a:endParaRPr>
          </a:p>
          <a:p>
            <a:pPr defTabSz="813816">
              <a:lnSpc>
                <a:spcPct val="90000"/>
              </a:lnSpc>
              <a:spcBef>
                <a:spcPts val="1068"/>
              </a:spcBef>
              <a:buClr>
                <a:srgbClr val="D34817">
                  <a:lumMod val="75000"/>
                </a:srgbClr>
              </a:buClr>
              <a:buSzPct val="85000"/>
            </a:pPr>
            <a:r>
              <a:rPr lang="en-US" sz="1700" kern="1200">
                <a:solidFill>
                  <a:srgbClr val="979797"/>
                </a:solidFill>
                <a:latin typeface="Rockwell" panose="02060603020205020403"/>
                <a:ea typeface="+mn-ea"/>
                <a:cs typeface="+mn-cs"/>
              </a:rPr>
              <a:t>* Students completing their Pre-</a:t>
            </a:r>
            <a:r>
              <a:rPr lang="en-US" sz="1700" kern="1200" err="1">
                <a:solidFill>
                  <a:srgbClr val="979797"/>
                </a:solidFill>
                <a:latin typeface="Rockwell" panose="02060603020205020403"/>
                <a:ea typeface="+mn-ea"/>
                <a:cs typeface="+mn-cs"/>
              </a:rPr>
              <a:t>Calc</a:t>
            </a:r>
            <a:r>
              <a:rPr lang="en-US" sz="1700" kern="1200">
                <a:solidFill>
                  <a:srgbClr val="979797"/>
                </a:solidFill>
                <a:latin typeface="Rockwell" panose="02060603020205020403"/>
                <a:ea typeface="+mn-ea"/>
                <a:cs typeface="+mn-cs"/>
              </a:rPr>
              <a:t> 40 are also able to take their Introduction to Calculus to help smooth the transition to University Calculus or Advanced Mathematics which helps those students who will transition to Statistics at the post-secondary level.		</a:t>
            </a:r>
          </a:p>
          <a:p>
            <a:endParaRPr lang="en-US" sz="1700"/>
          </a:p>
        </p:txBody>
      </p:sp>
      <p:cxnSp>
        <p:nvCxnSpPr>
          <p:cNvPr id="5" name="Straight Arrow Connector 4"/>
          <p:cNvCxnSpPr/>
          <p:nvPr/>
        </p:nvCxnSpPr>
        <p:spPr>
          <a:xfrm>
            <a:off x="3473733" y="3504326"/>
            <a:ext cx="2723422" cy="0"/>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492062" y="3504326"/>
            <a:ext cx="1157454" cy="0"/>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903530" y="4185181"/>
            <a:ext cx="1163092" cy="228389"/>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903530" y="4452728"/>
            <a:ext cx="1293625" cy="340428"/>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423977" y="4185181"/>
            <a:ext cx="1157454" cy="0"/>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423977" y="3491235"/>
            <a:ext cx="1277127" cy="680855"/>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364140" y="4761047"/>
            <a:ext cx="1277127" cy="0"/>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492062" y="4185181"/>
            <a:ext cx="1089369" cy="562774"/>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423977" y="3593241"/>
            <a:ext cx="1157454" cy="1167806"/>
          </a:xfrm>
          <a:prstGeom prst="straightConnector1">
            <a:avLst/>
          </a:prstGeom>
          <a:ln w="12700">
            <a:miter lim="8000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903530" y="3593241"/>
            <a:ext cx="1293625" cy="820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9100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A446B6-2204-48B8-A7C5-606E45BCA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8760" y="965201"/>
            <a:ext cx="3504582" cy="4773612"/>
          </a:xfrm>
        </p:spPr>
        <p:txBody>
          <a:bodyPr anchor="ctr">
            <a:normAutofit/>
          </a:bodyPr>
          <a:lstStyle/>
          <a:p>
            <a:r>
              <a:rPr lang="en-US">
                <a:solidFill>
                  <a:srgbClr val="EBEBEB"/>
                </a:solidFill>
              </a:rPr>
              <a:t>Continuous math throughout high school</a:t>
            </a:r>
          </a:p>
        </p:txBody>
      </p:sp>
      <p:sp>
        <p:nvSpPr>
          <p:cNvPr id="14" name="Rectangle 13">
            <a:extLst>
              <a:ext uri="{FF2B5EF4-FFF2-40B4-BE49-F238E27FC236}">
                <a16:creationId xmlns:a16="http://schemas.microsoft.com/office/drawing/2014/main" id="{FBF70932-2C39-4BA6-AA08-EF3AD899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7847" y="0"/>
            <a:ext cx="755097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ounded Rectangle 9">
            <a:extLst>
              <a:ext uri="{FF2B5EF4-FFF2-40B4-BE49-F238E27FC236}">
                <a16:creationId xmlns:a16="http://schemas.microsoft.com/office/drawing/2014/main" id="{0FD39269-4644-4CAE-8A56-899A62A9C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2353" y="484632"/>
            <a:ext cx="6582384"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02302A5-B07A-48BB-9A56-89192DCCA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1">
            <a:extLst>
              <a:ext uri="{FF2B5EF4-FFF2-40B4-BE49-F238E27FC236}">
                <a16:creationId xmlns:a16="http://schemas.microsoft.com/office/drawing/2014/main" id="{95E85422-416C-4479-BBC5-C02652E6C569}"/>
              </a:ext>
            </a:extLst>
          </p:cNvPr>
          <p:cNvGraphicFramePr>
            <a:graphicFrameLocks noGrp="1"/>
          </p:cNvGraphicFramePr>
          <p:nvPr>
            <p:ph idx="1"/>
            <p:extLst>
              <p:ext uri="{D42A27DB-BD31-4B8C-83A1-F6EECF244321}">
                <p14:modId xmlns:p14="http://schemas.microsoft.com/office/powerpoint/2010/main" val="3724817848"/>
              </p:ext>
            </p:extLst>
          </p:nvPr>
        </p:nvGraphicFramePr>
        <p:xfrm>
          <a:off x="5607177" y="965200"/>
          <a:ext cx="5613525"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104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0487C8F-7D6C-4EAF-A9A5-45D8E94F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78DA0F-394A-417D-892B-8253831A2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87" y="480060"/>
            <a:ext cx="1123505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13238337"/>
              </p:ext>
            </p:extLst>
          </p:nvPr>
        </p:nvGraphicFramePr>
        <p:xfrm>
          <a:off x="643299" y="984400"/>
          <a:ext cx="10902229" cy="5483023"/>
        </p:xfrm>
        <a:graphic>
          <a:graphicData uri="http://schemas.openxmlformats.org/drawingml/2006/table">
            <a:tbl>
              <a:tblPr firstRow="1" bandRow="1">
                <a:tableStyleId>{8EC20E35-A176-4012-BC5E-935CFFF8708E}</a:tableStyleId>
              </a:tblPr>
              <a:tblGrid>
                <a:gridCol w="2918650">
                  <a:extLst>
                    <a:ext uri="{9D8B030D-6E8A-4147-A177-3AD203B41FA5}">
                      <a16:colId xmlns:a16="http://schemas.microsoft.com/office/drawing/2014/main" val="748647482"/>
                    </a:ext>
                  </a:extLst>
                </a:gridCol>
                <a:gridCol w="2611847">
                  <a:extLst>
                    <a:ext uri="{9D8B030D-6E8A-4147-A177-3AD203B41FA5}">
                      <a16:colId xmlns:a16="http://schemas.microsoft.com/office/drawing/2014/main" val="1772020846"/>
                    </a:ext>
                  </a:extLst>
                </a:gridCol>
                <a:gridCol w="2759885">
                  <a:extLst>
                    <a:ext uri="{9D8B030D-6E8A-4147-A177-3AD203B41FA5}">
                      <a16:colId xmlns:a16="http://schemas.microsoft.com/office/drawing/2014/main" val="435914897"/>
                    </a:ext>
                  </a:extLst>
                </a:gridCol>
                <a:gridCol w="2611847">
                  <a:extLst>
                    <a:ext uri="{9D8B030D-6E8A-4147-A177-3AD203B41FA5}">
                      <a16:colId xmlns:a16="http://schemas.microsoft.com/office/drawing/2014/main" val="3048698862"/>
                    </a:ext>
                  </a:extLst>
                </a:gridCol>
              </a:tblGrid>
              <a:tr h="1725851">
                <a:tc>
                  <a:txBody>
                    <a:bodyPr/>
                    <a:lstStyle/>
                    <a:p>
                      <a:endParaRPr lang="en-CA" sz="4200" b="1" cap="none" spc="0">
                        <a:solidFill>
                          <a:schemeClr val="bg1"/>
                        </a:solidFill>
                      </a:endParaRPr>
                    </a:p>
                    <a:p>
                      <a:r>
                        <a:rPr lang="en-CA" sz="4200" b="1" cap="none" spc="0">
                          <a:solidFill>
                            <a:schemeClr val="bg1"/>
                          </a:solidFill>
                        </a:rPr>
                        <a:t>Grade 11</a:t>
                      </a:r>
                    </a:p>
                  </a:txBody>
                  <a:tcPr marL="164474" marR="234961" marT="46992" marB="352441" anchor="b"/>
                </a:tc>
                <a:tc>
                  <a:txBody>
                    <a:bodyPr/>
                    <a:lstStyle/>
                    <a:p>
                      <a:endParaRPr lang="en-CA" sz="4200" b="1" cap="none" spc="0">
                        <a:solidFill>
                          <a:schemeClr val="bg1"/>
                        </a:solidFill>
                      </a:endParaRPr>
                    </a:p>
                  </a:txBody>
                  <a:tcPr marL="164474" marR="234961" marT="46992" marB="352441" anchor="b"/>
                </a:tc>
                <a:tc>
                  <a:txBody>
                    <a:bodyPr/>
                    <a:lstStyle/>
                    <a:p>
                      <a:endParaRPr lang="en-CA" sz="4200" b="1" cap="none" spc="0">
                        <a:solidFill>
                          <a:schemeClr val="bg1"/>
                        </a:solidFill>
                      </a:endParaRPr>
                    </a:p>
                    <a:p>
                      <a:r>
                        <a:rPr lang="en-CA" sz="4200" b="1" cap="none" spc="0">
                          <a:solidFill>
                            <a:schemeClr val="bg1"/>
                          </a:solidFill>
                        </a:rPr>
                        <a:t>Grade 12</a:t>
                      </a:r>
                    </a:p>
                  </a:txBody>
                  <a:tcPr marL="164474" marR="234961" marT="46992" marB="352441" anchor="b"/>
                </a:tc>
                <a:tc>
                  <a:txBody>
                    <a:bodyPr/>
                    <a:lstStyle/>
                    <a:p>
                      <a:endParaRPr lang="en-CA" sz="4200" b="1" cap="none" spc="0">
                        <a:solidFill>
                          <a:schemeClr val="bg1"/>
                        </a:solidFill>
                      </a:endParaRPr>
                    </a:p>
                  </a:txBody>
                  <a:tcPr marL="164474" marR="234961" marT="46992" marB="352441" anchor="b"/>
                </a:tc>
                <a:extLst>
                  <a:ext uri="{0D108BD9-81ED-4DB2-BD59-A6C34878D82A}">
                    <a16:rowId xmlns:a16="http://schemas.microsoft.com/office/drawing/2014/main" val="482962192"/>
                  </a:ext>
                </a:extLst>
              </a:tr>
              <a:tr h="1355113">
                <a:tc>
                  <a:txBody>
                    <a:bodyPr/>
                    <a:lstStyle/>
                    <a:p>
                      <a:endParaRPr lang="en-CA" sz="3000" b="1" cap="none" spc="0">
                        <a:solidFill>
                          <a:schemeClr val="bg1"/>
                        </a:solidFill>
                      </a:endParaRPr>
                    </a:p>
                    <a:p>
                      <a:r>
                        <a:rPr lang="en-CA" sz="3000" b="1" cap="none" spc="0">
                          <a:solidFill>
                            <a:schemeClr val="bg1"/>
                          </a:solidFill>
                        </a:rPr>
                        <a:t>Semester 1</a:t>
                      </a:r>
                    </a:p>
                  </a:txBody>
                  <a:tcPr marL="164474" marR="234961" marT="46992" marB="352441"/>
                </a:tc>
                <a:tc>
                  <a:txBody>
                    <a:bodyPr/>
                    <a:lstStyle/>
                    <a:p>
                      <a:endParaRPr lang="en-CA" sz="3000" b="1" cap="none" spc="0">
                        <a:solidFill>
                          <a:schemeClr val="bg1"/>
                        </a:solidFill>
                      </a:endParaRPr>
                    </a:p>
                    <a:p>
                      <a:r>
                        <a:rPr lang="en-CA" sz="3000" b="1" cap="none" spc="0">
                          <a:solidFill>
                            <a:schemeClr val="bg1"/>
                          </a:solidFill>
                        </a:rPr>
                        <a:t>Semester 2</a:t>
                      </a:r>
                    </a:p>
                  </a:txBody>
                  <a:tcPr marL="164474" marR="234961" marT="46992" marB="352441"/>
                </a:tc>
                <a:tc>
                  <a:txBody>
                    <a:bodyPr/>
                    <a:lstStyle/>
                    <a:p>
                      <a:endParaRPr lang="en-CA" sz="3000" b="1" cap="none" spc="0">
                        <a:solidFill>
                          <a:schemeClr val="bg1"/>
                        </a:solidFill>
                      </a:endParaRPr>
                    </a:p>
                    <a:p>
                      <a:r>
                        <a:rPr lang="en-CA" sz="3000" b="1" cap="none" spc="0">
                          <a:solidFill>
                            <a:schemeClr val="bg1"/>
                          </a:solidFill>
                        </a:rPr>
                        <a:t>Semester 1</a:t>
                      </a:r>
                    </a:p>
                  </a:txBody>
                  <a:tcPr marL="164474" marR="234961" marT="46992" marB="352441"/>
                </a:tc>
                <a:tc>
                  <a:txBody>
                    <a:bodyPr/>
                    <a:lstStyle/>
                    <a:p>
                      <a:endParaRPr lang="en-CA" sz="3000" b="1" cap="none" spc="0">
                        <a:solidFill>
                          <a:schemeClr val="bg1"/>
                        </a:solidFill>
                      </a:endParaRPr>
                    </a:p>
                    <a:p>
                      <a:r>
                        <a:rPr lang="en-CA" sz="3000" b="1" cap="none" spc="0">
                          <a:solidFill>
                            <a:schemeClr val="bg1"/>
                          </a:solidFill>
                        </a:rPr>
                        <a:t>Semester 2</a:t>
                      </a:r>
                    </a:p>
                  </a:txBody>
                  <a:tcPr marL="164474" marR="234961" marT="46992" marB="352441"/>
                </a:tc>
                <a:extLst>
                  <a:ext uri="{0D108BD9-81ED-4DB2-BD59-A6C34878D82A}">
                    <a16:rowId xmlns:a16="http://schemas.microsoft.com/office/drawing/2014/main" val="1988076793"/>
                  </a:ext>
                </a:extLst>
              </a:tr>
              <a:tr h="1808237">
                <a:tc>
                  <a:txBody>
                    <a:bodyPr/>
                    <a:lstStyle/>
                    <a:p>
                      <a:r>
                        <a:rPr lang="en-CA" sz="3000" cap="none" spc="0">
                          <a:solidFill>
                            <a:schemeClr val="bg1"/>
                          </a:solidFill>
                        </a:rPr>
                        <a:t>Grade</a:t>
                      </a:r>
                      <a:r>
                        <a:rPr lang="en-CA" sz="3000" cap="none" spc="0" baseline="0">
                          <a:solidFill>
                            <a:schemeClr val="bg1"/>
                          </a:solidFill>
                        </a:rPr>
                        <a:t> 11 Pre-Calc</a:t>
                      </a:r>
                      <a:endParaRPr lang="en-CA" sz="3000" cap="none" spc="0">
                        <a:solidFill>
                          <a:schemeClr val="bg1"/>
                        </a:solidFill>
                      </a:endParaRPr>
                    </a:p>
                  </a:txBody>
                  <a:tcPr marL="164474" marR="234961" marT="46992" marB="352441"/>
                </a:tc>
                <a:tc>
                  <a:txBody>
                    <a:bodyPr/>
                    <a:lstStyle/>
                    <a:p>
                      <a:r>
                        <a:rPr lang="en-CA" sz="3000" cap="none" spc="0">
                          <a:solidFill>
                            <a:schemeClr val="bg1"/>
                          </a:solidFill>
                        </a:rPr>
                        <a:t>Grade 12</a:t>
                      </a:r>
                    </a:p>
                    <a:p>
                      <a:r>
                        <a:rPr lang="en-CA" sz="3000" cap="none" spc="0">
                          <a:solidFill>
                            <a:schemeClr val="bg1"/>
                          </a:solidFill>
                        </a:rPr>
                        <a:t>Applied</a:t>
                      </a:r>
                    </a:p>
                  </a:txBody>
                  <a:tcPr marL="164474" marR="234961" marT="46992" marB="352441"/>
                </a:tc>
                <a:tc>
                  <a:txBody>
                    <a:bodyPr/>
                    <a:lstStyle/>
                    <a:p>
                      <a:r>
                        <a:rPr lang="en-CA" sz="3000" cap="none" spc="0">
                          <a:solidFill>
                            <a:schemeClr val="bg1"/>
                          </a:solidFill>
                        </a:rPr>
                        <a:t>Grade 12</a:t>
                      </a:r>
                    </a:p>
                    <a:p>
                      <a:r>
                        <a:rPr lang="en-CA" sz="3000" cap="none" spc="0">
                          <a:solidFill>
                            <a:schemeClr val="bg1"/>
                          </a:solidFill>
                        </a:rPr>
                        <a:t>Pre-Calculus or Applied</a:t>
                      </a:r>
                    </a:p>
                  </a:txBody>
                  <a:tcPr marL="164474" marR="234961" marT="46992" marB="352441"/>
                </a:tc>
                <a:tc>
                  <a:txBody>
                    <a:bodyPr/>
                    <a:lstStyle/>
                    <a:p>
                      <a:r>
                        <a:rPr lang="en-CA" sz="3000" cap="none" spc="0">
                          <a:solidFill>
                            <a:schemeClr val="bg1"/>
                          </a:solidFill>
                        </a:rPr>
                        <a:t>Intro. To Calculus</a:t>
                      </a:r>
                    </a:p>
                  </a:txBody>
                  <a:tcPr marL="164474" marR="234961" marT="46992" marB="352441"/>
                </a:tc>
                <a:extLst>
                  <a:ext uri="{0D108BD9-81ED-4DB2-BD59-A6C34878D82A}">
                    <a16:rowId xmlns:a16="http://schemas.microsoft.com/office/drawing/2014/main" val="2329642669"/>
                  </a:ext>
                </a:extLst>
              </a:tr>
            </a:tbl>
          </a:graphicData>
        </a:graphic>
      </p:graphicFrame>
    </p:spTree>
    <p:extLst>
      <p:ext uri="{BB962C8B-B14F-4D97-AF65-F5344CB8AC3E}">
        <p14:creationId xmlns:p14="http://schemas.microsoft.com/office/powerpoint/2010/main" val="20332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9">
            <a:extLst>
              <a:ext uri="{FF2B5EF4-FFF2-40B4-BE49-F238E27FC236}">
                <a16:creationId xmlns:a16="http://schemas.microsoft.com/office/drawing/2014/main" id="{E3A446B6-2204-48B8-A7C5-606E45BCA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8760" y="965201"/>
            <a:ext cx="3504582" cy="4773612"/>
          </a:xfrm>
        </p:spPr>
        <p:txBody>
          <a:bodyPr anchor="ctr">
            <a:normAutofit/>
          </a:bodyPr>
          <a:lstStyle/>
          <a:p>
            <a:r>
              <a:rPr lang="en-US">
                <a:solidFill>
                  <a:srgbClr val="EBEBEB"/>
                </a:solidFill>
              </a:rPr>
              <a:t>Physical Education</a:t>
            </a:r>
          </a:p>
        </p:txBody>
      </p:sp>
      <p:sp>
        <p:nvSpPr>
          <p:cNvPr id="18" name="Rectangle 21">
            <a:extLst>
              <a:ext uri="{FF2B5EF4-FFF2-40B4-BE49-F238E27FC236}">
                <a16:creationId xmlns:a16="http://schemas.microsoft.com/office/drawing/2014/main" id="{FBF70932-2C39-4BA6-AA08-EF3AD899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7847" y="0"/>
            <a:ext cx="755097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ounded Rectangle 9">
            <a:extLst>
              <a:ext uri="{FF2B5EF4-FFF2-40B4-BE49-F238E27FC236}">
                <a16:creationId xmlns:a16="http://schemas.microsoft.com/office/drawing/2014/main" id="{0FD39269-4644-4CAE-8A56-899A62A9C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2353" y="484632"/>
            <a:ext cx="6582384"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5">
            <a:extLst>
              <a:ext uri="{FF2B5EF4-FFF2-40B4-BE49-F238E27FC236}">
                <a16:creationId xmlns:a16="http://schemas.microsoft.com/office/drawing/2014/main" id="{302302A5-B07A-48BB-9A56-89192DCCA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3" name="Content Placeholder 1">
            <a:extLst>
              <a:ext uri="{FF2B5EF4-FFF2-40B4-BE49-F238E27FC236}">
                <a16:creationId xmlns:a16="http://schemas.microsoft.com/office/drawing/2014/main" id="{11FB82C0-3FF3-61A0-2612-24D98A80CD0F}"/>
              </a:ext>
            </a:extLst>
          </p:cNvPr>
          <p:cNvGraphicFramePr>
            <a:graphicFrameLocks noGrp="1"/>
          </p:cNvGraphicFramePr>
          <p:nvPr>
            <p:ph idx="1"/>
            <p:extLst>
              <p:ext uri="{D42A27DB-BD31-4B8C-83A1-F6EECF244321}">
                <p14:modId xmlns:p14="http://schemas.microsoft.com/office/powerpoint/2010/main" val="2714757129"/>
              </p:ext>
            </p:extLst>
          </p:nvPr>
        </p:nvGraphicFramePr>
        <p:xfrm>
          <a:off x="5607177" y="965200"/>
          <a:ext cx="5613525"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194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Science options….</a:t>
            </a:r>
          </a:p>
        </p:txBody>
      </p:sp>
      <p:sp>
        <p:nvSpPr>
          <p:cNvPr id="2" name="Content Placeholder 1"/>
          <p:cNvSpPr>
            <a:spLocks noGrp="1"/>
          </p:cNvSpPr>
          <p:nvPr>
            <p:ph idx="1"/>
          </p:nvPr>
        </p:nvSpPr>
        <p:spPr/>
        <p:txBody>
          <a:bodyPr/>
          <a:lstStyle/>
          <a:p>
            <a:pPr marL="0" indent="0">
              <a:buNone/>
            </a:pPr>
            <a:r>
              <a:rPr lang="en-US" sz="2400" dirty="0"/>
              <a:t>Science is not a required course at the Grade 11 and 12 level, however we strongly recommend that all Grade 11 and 12 students continue with at least 1 of the advanced science courses through to graduation.  </a:t>
            </a:r>
          </a:p>
          <a:p>
            <a:pPr marL="0" indent="0">
              <a:buNone/>
            </a:pPr>
            <a:endParaRPr lang="en-US" sz="2400" dirty="0"/>
          </a:p>
          <a:p>
            <a:pPr marL="0" indent="0">
              <a:buNone/>
            </a:pPr>
            <a:r>
              <a:rPr lang="en-US" sz="2400" dirty="0"/>
              <a:t>The three science courses are:</a:t>
            </a:r>
          </a:p>
          <a:p>
            <a:endParaRPr lang="en-US" dirty="0"/>
          </a:p>
        </p:txBody>
      </p:sp>
    </p:spTree>
    <p:extLst>
      <p:ext uri="{BB962C8B-B14F-4D97-AF65-F5344CB8AC3E}">
        <p14:creationId xmlns:p14="http://schemas.microsoft.com/office/powerpoint/2010/main" val="311930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19810123"/>
              </p:ext>
            </p:extLst>
          </p:nvPr>
        </p:nvGraphicFramePr>
        <p:xfrm>
          <a:off x="643299" y="765803"/>
          <a:ext cx="10902226" cy="5895152"/>
        </p:xfrm>
        <a:graphic>
          <a:graphicData uri="http://schemas.openxmlformats.org/drawingml/2006/table">
            <a:tbl>
              <a:tblPr firstRow="1" bandRow="1">
                <a:tableStyleId>{5C22544A-7EE6-4342-B048-85BDC9FD1C3A}</a:tableStyleId>
              </a:tblPr>
              <a:tblGrid>
                <a:gridCol w="1944153">
                  <a:extLst>
                    <a:ext uri="{9D8B030D-6E8A-4147-A177-3AD203B41FA5}">
                      <a16:colId xmlns:a16="http://schemas.microsoft.com/office/drawing/2014/main" val="20000"/>
                    </a:ext>
                  </a:extLst>
                </a:gridCol>
                <a:gridCol w="1144284">
                  <a:extLst>
                    <a:ext uri="{9D8B030D-6E8A-4147-A177-3AD203B41FA5}">
                      <a16:colId xmlns:a16="http://schemas.microsoft.com/office/drawing/2014/main" val="20001"/>
                    </a:ext>
                  </a:extLst>
                </a:gridCol>
                <a:gridCol w="7813789">
                  <a:extLst>
                    <a:ext uri="{9D8B030D-6E8A-4147-A177-3AD203B41FA5}">
                      <a16:colId xmlns:a16="http://schemas.microsoft.com/office/drawing/2014/main" val="20002"/>
                    </a:ext>
                  </a:extLst>
                </a:gridCol>
              </a:tblGrid>
              <a:tr h="738115">
                <a:tc rowSpan="2">
                  <a:txBody>
                    <a:bodyPr/>
                    <a:lstStyle/>
                    <a:p>
                      <a:pPr algn="ctr"/>
                      <a:endParaRPr lang="en-US" sz="2000" dirty="0">
                        <a:solidFill>
                          <a:schemeClr val="bg1"/>
                        </a:solidFill>
                      </a:endParaRPr>
                    </a:p>
                    <a:p>
                      <a:pPr algn="ctr"/>
                      <a:r>
                        <a:rPr lang="en-US" sz="2000" dirty="0">
                          <a:solidFill>
                            <a:schemeClr val="bg1"/>
                          </a:solidFill>
                        </a:rPr>
                        <a:t>Biology</a:t>
                      </a:r>
                    </a:p>
                  </a:txBody>
                  <a:tcPr marL="99745" marR="99745" marT="49873" marB="49873">
                    <a:solidFill>
                      <a:schemeClr val="accent1">
                        <a:lumMod val="50000"/>
                        <a:lumOff val="50000"/>
                      </a:schemeClr>
                    </a:solidFill>
                  </a:tcPr>
                </a:tc>
                <a:tc>
                  <a:txBody>
                    <a:bodyPr/>
                    <a:lstStyle/>
                    <a:p>
                      <a:pPr algn="ctr"/>
                      <a:r>
                        <a:rPr lang="en-US" sz="2000" b="0" dirty="0">
                          <a:solidFill>
                            <a:schemeClr val="bg1"/>
                          </a:solidFill>
                        </a:rPr>
                        <a:t>30S</a:t>
                      </a:r>
                    </a:p>
                  </a:txBody>
                  <a:tcPr marL="99745" marR="99745" marT="49873" marB="49873">
                    <a:solidFill>
                      <a:schemeClr val="accent1">
                        <a:lumMod val="50000"/>
                        <a:lumOff val="50000"/>
                      </a:schemeClr>
                    </a:solidFill>
                  </a:tcPr>
                </a:tc>
                <a:tc>
                  <a:txBody>
                    <a:bodyPr/>
                    <a:lstStyle/>
                    <a:p>
                      <a:r>
                        <a:rPr lang="en-US" sz="2000" b="0" kern="1200" dirty="0">
                          <a:solidFill>
                            <a:schemeClr val="bg1"/>
                          </a:solidFill>
                          <a:effectLst/>
                          <a:latin typeface="+mn-lt"/>
                          <a:ea typeface="+mn-ea"/>
                          <a:cs typeface="+mn-cs"/>
                        </a:rPr>
                        <a:t>This course is an overview of the systems that constitute the human body as well as the processes that regulate it.  </a:t>
                      </a:r>
                      <a:endParaRPr lang="en-US" sz="2000" b="0" dirty="0">
                        <a:solidFill>
                          <a:schemeClr val="bg1"/>
                        </a:solidFill>
                      </a:endParaRPr>
                    </a:p>
                  </a:txBody>
                  <a:tcPr marL="99745" marR="99745" marT="49873" marB="49873">
                    <a:solidFill>
                      <a:schemeClr val="accent1">
                        <a:lumMod val="50000"/>
                        <a:lumOff val="50000"/>
                      </a:schemeClr>
                    </a:solidFill>
                  </a:tcPr>
                </a:tc>
                <a:extLst>
                  <a:ext uri="{0D108BD9-81ED-4DB2-BD59-A6C34878D82A}">
                    <a16:rowId xmlns:a16="http://schemas.microsoft.com/office/drawing/2014/main" val="10000"/>
                  </a:ext>
                </a:extLst>
              </a:tr>
              <a:tr h="1336586">
                <a:tc vMerge="1">
                  <a:txBody>
                    <a:bodyPr/>
                    <a:lstStyle/>
                    <a:p>
                      <a:endParaRPr lang="en-US"/>
                    </a:p>
                  </a:txBody>
                  <a:tcPr/>
                </a:tc>
                <a:tc>
                  <a:txBody>
                    <a:bodyPr/>
                    <a:lstStyle/>
                    <a:p>
                      <a:pPr algn="ctr"/>
                      <a:r>
                        <a:rPr lang="en-US" sz="2000">
                          <a:solidFill>
                            <a:schemeClr val="bg1"/>
                          </a:solidFill>
                        </a:rPr>
                        <a:t>40S</a:t>
                      </a:r>
                    </a:p>
                  </a:txBody>
                  <a:tcPr marL="99745" marR="99745" marT="49873" marB="49873">
                    <a:solidFill>
                      <a:schemeClr val="accent1">
                        <a:lumMod val="50000"/>
                        <a:lumOff val="50000"/>
                      </a:schemeClr>
                    </a:solidFill>
                  </a:tcPr>
                </a:tc>
                <a:tc>
                  <a:txBody>
                    <a:bodyPr/>
                    <a:lstStyle/>
                    <a:p>
                      <a:r>
                        <a:rPr lang="en-US" sz="2000" kern="1200" dirty="0">
                          <a:solidFill>
                            <a:schemeClr val="bg1"/>
                          </a:solidFill>
                          <a:effectLst/>
                          <a:latin typeface="+mn-lt"/>
                          <a:ea typeface="+mn-ea"/>
                          <a:cs typeface="+mn-cs"/>
                        </a:rPr>
                        <a:t>This course looks at how the cells nuclei direct protein synthesis. It also includes genetics, heredity and the biochemical processes.</a:t>
                      </a:r>
                    </a:p>
                    <a:p>
                      <a:r>
                        <a:rPr lang="en-US" sz="2000" b="1" kern="1200" dirty="0">
                          <a:solidFill>
                            <a:schemeClr val="bg1"/>
                          </a:solidFill>
                          <a:effectLst/>
                          <a:latin typeface="+mn-lt"/>
                          <a:ea typeface="+mn-ea"/>
                          <a:cs typeface="+mn-cs"/>
                        </a:rPr>
                        <a:t>* Students</a:t>
                      </a:r>
                      <a:r>
                        <a:rPr lang="en-US" sz="2000" b="1" kern="1200" baseline="0" dirty="0">
                          <a:solidFill>
                            <a:schemeClr val="bg1"/>
                          </a:solidFill>
                          <a:effectLst/>
                          <a:latin typeface="+mn-lt"/>
                          <a:ea typeface="+mn-ea"/>
                          <a:cs typeface="+mn-cs"/>
                        </a:rPr>
                        <a:t> do not need to take BIO30S before taking BIO40S</a:t>
                      </a:r>
                      <a:endParaRPr lang="en-US" sz="2000" b="1" kern="1200" dirty="0">
                        <a:solidFill>
                          <a:schemeClr val="bg1"/>
                        </a:solidFill>
                        <a:effectLst/>
                        <a:latin typeface="+mn-lt"/>
                        <a:ea typeface="+mn-ea"/>
                        <a:cs typeface="+mn-cs"/>
                      </a:endParaRPr>
                    </a:p>
                    <a:p>
                      <a:endParaRPr lang="en-US" sz="2000" dirty="0">
                        <a:solidFill>
                          <a:schemeClr val="bg1"/>
                        </a:solidFill>
                      </a:endParaRPr>
                    </a:p>
                  </a:txBody>
                  <a:tcPr marL="99745" marR="99745" marT="49873" marB="49873">
                    <a:solidFill>
                      <a:schemeClr val="accent1">
                        <a:lumMod val="50000"/>
                        <a:lumOff val="50000"/>
                      </a:schemeClr>
                    </a:solidFill>
                  </a:tcPr>
                </a:tc>
                <a:extLst>
                  <a:ext uri="{0D108BD9-81ED-4DB2-BD59-A6C34878D82A}">
                    <a16:rowId xmlns:a16="http://schemas.microsoft.com/office/drawing/2014/main" val="10001"/>
                  </a:ext>
                </a:extLst>
              </a:tr>
              <a:tr h="738115">
                <a:tc rowSpan="2">
                  <a:txBody>
                    <a:bodyPr/>
                    <a:lstStyle/>
                    <a:p>
                      <a:endParaRPr lang="en-US" sz="2000"/>
                    </a:p>
                    <a:p>
                      <a:r>
                        <a:rPr lang="en-US" sz="2000" b="1"/>
                        <a:t>     Chemistry</a:t>
                      </a:r>
                    </a:p>
                  </a:txBody>
                  <a:tcPr marL="99745" marR="99745" marT="49873" marB="49873">
                    <a:solidFill>
                      <a:schemeClr val="accent5">
                        <a:lumMod val="20000"/>
                        <a:lumOff val="80000"/>
                      </a:schemeClr>
                    </a:solidFill>
                  </a:tcPr>
                </a:tc>
                <a:tc>
                  <a:txBody>
                    <a:bodyPr/>
                    <a:lstStyle/>
                    <a:p>
                      <a:pPr algn="ctr"/>
                      <a:r>
                        <a:rPr lang="en-US" sz="2000"/>
                        <a:t>30S</a:t>
                      </a:r>
                    </a:p>
                  </a:txBody>
                  <a:tcPr marL="99745" marR="99745" marT="49873" marB="49873">
                    <a:solidFill>
                      <a:schemeClr val="accent5">
                        <a:lumMod val="20000"/>
                        <a:lumOff val="80000"/>
                      </a:schemeClr>
                    </a:solidFill>
                  </a:tcPr>
                </a:tc>
                <a:tc>
                  <a:txBody>
                    <a:bodyPr/>
                    <a:lstStyle/>
                    <a:p>
                      <a:r>
                        <a:rPr lang="en-US" sz="2000" kern="1200">
                          <a:solidFill>
                            <a:schemeClr val="dk1"/>
                          </a:solidFill>
                          <a:effectLst/>
                          <a:latin typeface="+mn-lt"/>
                          <a:ea typeface="+mn-ea"/>
                          <a:cs typeface="+mn-cs"/>
                        </a:rPr>
                        <a:t>The goal is to understand how basic chemistry relates to technology and society in everyday life. </a:t>
                      </a:r>
                      <a:endParaRPr lang="en-US" sz="2000"/>
                    </a:p>
                  </a:txBody>
                  <a:tcPr marL="99745" marR="99745" marT="49873" marB="49873">
                    <a:solidFill>
                      <a:schemeClr val="accent5">
                        <a:lumMod val="20000"/>
                        <a:lumOff val="80000"/>
                      </a:schemeClr>
                    </a:solidFill>
                  </a:tcPr>
                </a:tc>
                <a:extLst>
                  <a:ext uri="{0D108BD9-81ED-4DB2-BD59-A6C34878D82A}">
                    <a16:rowId xmlns:a16="http://schemas.microsoft.com/office/drawing/2014/main" val="10002"/>
                  </a:ext>
                </a:extLst>
              </a:tr>
              <a:tr h="1037350">
                <a:tc vMerge="1">
                  <a:txBody>
                    <a:bodyPr/>
                    <a:lstStyle/>
                    <a:p>
                      <a:endParaRPr lang="en-US"/>
                    </a:p>
                  </a:txBody>
                  <a:tcPr/>
                </a:tc>
                <a:tc>
                  <a:txBody>
                    <a:bodyPr/>
                    <a:lstStyle/>
                    <a:p>
                      <a:pPr algn="ctr"/>
                      <a:r>
                        <a:rPr lang="en-US" sz="2000"/>
                        <a:t>40S</a:t>
                      </a:r>
                    </a:p>
                  </a:txBody>
                  <a:tcPr marL="99745" marR="99745" marT="49873" marB="49873">
                    <a:solidFill>
                      <a:schemeClr val="accent5">
                        <a:lumMod val="20000"/>
                        <a:lumOff val="80000"/>
                      </a:schemeClr>
                    </a:solidFill>
                  </a:tcPr>
                </a:tc>
                <a:tc>
                  <a:txBody>
                    <a:bodyPr/>
                    <a:lstStyle/>
                    <a:p>
                      <a:r>
                        <a:rPr lang="en-US" sz="2000" kern="1200">
                          <a:solidFill>
                            <a:schemeClr val="dk1"/>
                          </a:solidFill>
                          <a:effectLst/>
                          <a:latin typeface="+mn-lt"/>
                          <a:ea typeface="+mn-ea"/>
                          <a:cs typeface="+mn-cs"/>
                        </a:rPr>
                        <a:t>The course expands on the topics previously covered with emphasis on electron structure, chemical equilibrium, and rates of reaction, acid bases, solubility, oxidation-reduction, and electrochemistry</a:t>
                      </a:r>
                      <a:endParaRPr lang="en-US" sz="2000"/>
                    </a:p>
                  </a:txBody>
                  <a:tcPr marL="99745" marR="99745" marT="49873" marB="49873">
                    <a:solidFill>
                      <a:schemeClr val="accent5">
                        <a:lumMod val="20000"/>
                        <a:lumOff val="80000"/>
                      </a:schemeClr>
                    </a:solidFill>
                  </a:tcPr>
                </a:tc>
                <a:extLst>
                  <a:ext uri="{0D108BD9-81ED-4DB2-BD59-A6C34878D82A}">
                    <a16:rowId xmlns:a16="http://schemas.microsoft.com/office/drawing/2014/main" val="10003"/>
                  </a:ext>
                </a:extLst>
              </a:tr>
              <a:tr h="738115">
                <a:tc rowSpan="2">
                  <a:txBody>
                    <a:bodyPr/>
                    <a:lstStyle/>
                    <a:p>
                      <a:endParaRPr lang="en-US" sz="2000"/>
                    </a:p>
                    <a:p>
                      <a:pPr algn="ctr"/>
                      <a:r>
                        <a:rPr lang="en-US" sz="2000" b="1"/>
                        <a:t>Physics</a:t>
                      </a:r>
                    </a:p>
                  </a:txBody>
                  <a:tcPr marL="99745" marR="99745" marT="49873" marB="49873">
                    <a:solidFill>
                      <a:srgbClr val="FFC000"/>
                    </a:solidFill>
                  </a:tcPr>
                </a:tc>
                <a:tc>
                  <a:txBody>
                    <a:bodyPr/>
                    <a:lstStyle/>
                    <a:p>
                      <a:pPr algn="ctr"/>
                      <a:r>
                        <a:rPr lang="en-US" sz="2000"/>
                        <a:t>30S</a:t>
                      </a:r>
                    </a:p>
                  </a:txBody>
                  <a:tcPr marL="99745" marR="99745" marT="49873" marB="49873">
                    <a:solidFill>
                      <a:srgbClr val="FFC000"/>
                    </a:solidFill>
                  </a:tcPr>
                </a:tc>
                <a:tc>
                  <a:txBody>
                    <a:bodyPr/>
                    <a:lstStyle/>
                    <a:p>
                      <a:r>
                        <a:rPr lang="en-US" sz="2000" kern="1200">
                          <a:solidFill>
                            <a:schemeClr val="dk1"/>
                          </a:solidFill>
                          <a:effectLst/>
                          <a:latin typeface="+mn-lt"/>
                          <a:ea typeface="+mn-ea"/>
                          <a:cs typeface="+mn-cs"/>
                        </a:rPr>
                        <a:t>This course is an introduction to physics that includes measurement, graphical analysis, and vectors.</a:t>
                      </a:r>
                      <a:endParaRPr lang="en-US" sz="2000"/>
                    </a:p>
                  </a:txBody>
                  <a:tcPr marL="99745" marR="99745" marT="49873" marB="49873">
                    <a:solidFill>
                      <a:srgbClr val="FFC000"/>
                    </a:solidFill>
                  </a:tcPr>
                </a:tc>
                <a:extLst>
                  <a:ext uri="{0D108BD9-81ED-4DB2-BD59-A6C34878D82A}">
                    <a16:rowId xmlns:a16="http://schemas.microsoft.com/office/drawing/2014/main" val="10004"/>
                  </a:ext>
                </a:extLst>
              </a:tr>
              <a:tr h="738115">
                <a:tc vMerge="1">
                  <a:txBody>
                    <a:bodyPr/>
                    <a:lstStyle/>
                    <a:p>
                      <a:endParaRPr lang="en-US"/>
                    </a:p>
                  </a:txBody>
                  <a:tcPr/>
                </a:tc>
                <a:tc>
                  <a:txBody>
                    <a:bodyPr/>
                    <a:lstStyle/>
                    <a:p>
                      <a:pPr algn="ctr"/>
                      <a:r>
                        <a:rPr lang="en-US" sz="2000"/>
                        <a:t>40S</a:t>
                      </a:r>
                    </a:p>
                  </a:txBody>
                  <a:tcPr marL="99745" marR="99745" marT="49873" marB="49873">
                    <a:solidFill>
                      <a:srgbClr val="FFC000"/>
                    </a:solidFill>
                  </a:tcPr>
                </a:tc>
                <a:tc>
                  <a:txBody>
                    <a:bodyPr/>
                    <a:lstStyle/>
                    <a:p>
                      <a:r>
                        <a:rPr lang="en-US" sz="2000" kern="1200" dirty="0">
                          <a:solidFill>
                            <a:schemeClr val="dk1"/>
                          </a:solidFill>
                          <a:effectLst/>
                          <a:latin typeface="+mn-lt"/>
                          <a:ea typeface="+mn-ea"/>
                          <a:cs typeface="+mn-cs"/>
                        </a:rPr>
                        <a:t>As in Physics 30S, mathematical relationships and problem solving are emphasized.</a:t>
                      </a:r>
                      <a:endParaRPr lang="en-US" sz="2000" dirty="0"/>
                    </a:p>
                  </a:txBody>
                  <a:tcPr marL="99745" marR="99745" marT="49873" marB="49873">
                    <a:solidFill>
                      <a:srgbClr val="FFC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7905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Other elective options to consider…..</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CA" sz="2800" dirty="0"/>
              <a:t>SVRSS students are very fortunate to have many different elective options available to them, in addition to all the academic course options.</a:t>
            </a:r>
          </a:p>
          <a:p>
            <a:pPr marL="0" indent="0">
              <a:buNone/>
            </a:pPr>
            <a:r>
              <a:rPr lang="en-CA" sz="2800" dirty="0"/>
              <a:t>A new option for Grade 11 students next year is Textile Art &amp; Design.</a:t>
            </a:r>
          </a:p>
          <a:p>
            <a:pPr marL="0" indent="0">
              <a:buNone/>
            </a:pPr>
            <a:endParaRPr lang="en-CA" dirty="0"/>
          </a:p>
        </p:txBody>
      </p:sp>
    </p:spTree>
    <p:extLst>
      <p:ext uri="{BB962C8B-B14F-4D97-AF65-F5344CB8AC3E}">
        <p14:creationId xmlns:p14="http://schemas.microsoft.com/office/powerpoint/2010/main" val="405780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Picture 4" descr="Coloured pencils on black background">
            <a:extLst>
              <a:ext uri="{FF2B5EF4-FFF2-40B4-BE49-F238E27FC236}">
                <a16:creationId xmlns:a16="http://schemas.microsoft.com/office/drawing/2014/main" id="{03FC8102-C039-0E16-F843-AC1BA13A3FF1}"/>
              </a:ext>
            </a:extLst>
          </p:cNvPr>
          <p:cNvPicPr>
            <a:picLocks noChangeAspect="1"/>
          </p:cNvPicPr>
          <p:nvPr/>
        </p:nvPicPr>
        <p:blipFill rotWithShape="1">
          <a:blip r:embed="rId3">
            <a:alphaModFix/>
          </a:blip>
          <a:srcRect l="9091" t="9038" r="-1" b="14333"/>
          <a:stretch/>
        </p:blipFill>
        <p:spPr>
          <a:xfrm>
            <a:off x="20" y="10"/>
            <a:ext cx="12188805" cy="6857990"/>
          </a:xfrm>
          <a:prstGeom prst="rect">
            <a:avLst/>
          </a:prstGeom>
        </p:spPr>
      </p:pic>
      <p:sp>
        <p:nvSpPr>
          <p:cNvPr id="14" name="Rectangle 13">
            <a:extLst>
              <a:ext uri="{FF2B5EF4-FFF2-40B4-BE49-F238E27FC236}">
                <a16:creationId xmlns:a16="http://schemas.microsoft.com/office/drawing/2014/main" id="{529DF628-3DC1-41BF-9730-E680D7FC2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52442" y="0"/>
            <a:ext cx="7768273"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3491021" y="295728"/>
            <a:ext cx="6556213" cy="451387"/>
          </a:xfrm>
        </p:spPr>
        <p:txBody>
          <a:bodyPr anchor="b">
            <a:normAutofit fontScale="90000"/>
          </a:bodyPr>
          <a:lstStyle/>
          <a:p>
            <a:r>
              <a:rPr lang="en-CA" sz="2800"/>
              <a:t>Elective areas</a:t>
            </a:r>
          </a:p>
        </p:txBody>
      </p:sp>
      <p:sp>
        <p:nvSpPr>
          <p:cNvPr id="16" name="Rectangle 15">
            <a:extLst>
              <a:ext uri="{FF2B5EF4-FFF2-40B4-BE49-F238E27FC236}">
                <a16:creationId xmlns:a16="http://schemas.microsoft.com/office/drawing/2014/main" id="{623695FD-17A6-460C-AFB4-A56F8DFB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51926" y="1295400"/>
            <a:ext cx="7770376"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91022" y="1160252"/>
            <a:ext cx="6556213" cy="5591354"/>
          </a:xfrm>
        </p:spPr>
        <p:txBody>
          <a:bodyPr vert="horz" lIns="91440" tIns="45720" rIns="91440" bIns="45720" rtlCol="0" anchor="t">
            <a:noAutofit/>
          </a:bodyPr>
          <a:lstStyle/>
          <a:p>
            <a:pPr marL="342265" indent="-342265">
              <a:lnSpc>
                <a:spcPct val="90000"/>
              </a:lnSpc>
            </a:pPr>
            <a:r>
              <a:rPr lang="en-CA" sz="1600" dirty="0"/>
              <a:t>Applied Commerce</a:t>
            </a:r>
            <a:endParaRPr lang="en-US" sz="1600" dirty="0"/>
          </a:p>
          <a:p>
            <a:pPr marL="342265" indent="-342265">
              <a:lnSpc>
                <a:spcPct val="90000"/>
              </a:lnSpc>
            </a:pPr>
            <a:r>
              <a:rPr lang="en-CA" sz="1600" dirty="0"/>
              <a:t>Automotive Technology*</a:t>
            </a:r>
          </a:p>
          <a:p>
            <a:pPr marL="342265" indent="-342265">
              <a:lnSpc>
                <a:spcPct val="90000"/>
              </a:lnSpc>
            </a:pPr>
            <a:r>
              <a:rPr lang="en-CA" sz="1600" dirty="0"/>
              <a:t>Carpentry*</a:t>
            </a:r>
          </a:p>
          <a:p>
            <a:pPr marL="342265" indent="-342265">
              <a:lnSpc>
                <a:spcPct val="90000"/>
              </a:lnSpc>
            </a:pPr>
            <a:r>
              <a:rPr lang="en-CA" sz="1600" dirty="0"/>
              <a:t>Culinary Arts*</a:t>
            </a:r>
          </a:p>
          <a:p>
            <a:pPr marL="342265" indent="-342265">
              <a:lnSpc>
                <a:spcPct val="90000"/>
              </a:lnSpc>
            </a:pPr>
            <a:r>
              <a:rPr lang="en-CA" sz="1600" dirty="0"/>
              <a:t>Electrical Trades Technology*</a:t>
            </a:r>
          </a:p>
          <a:p>
            <a:pPr marL="342265" indent="-342265">
              <a:lnSpc>
                <a:spcPct val="90000"/>
              </a:lnSpc>
            </a:pPr>
            <a:r>
              <a:rPr lang="en-CA" sz="1600" dirty="0"/>
              <a:t>Fine Arts (Band. Strings, Choral, Jazz, Performing Arts, Drama, Visual Arts)</a:t>
            </a:r>
          </a:p>
          <a:p>
            <a:pPr marL="342265" indent="-342265">
              <a:lnSpc>
                <a:spcPct val="90000"/>
              </a:lnSpc>
            </a:pPr>
            <a:r>
              <a:rPr lang="en-CA" sz="1600" dirty="0"/>
              <a:t>Graphic Communication</a:t>
            </a:r>
          </a:p>
          <a:p>
            <a:pPr marL="342265" indent="-342265">
              <a:lnSpc>
                <a:spcPct val="90000"/>
              </a:lnSpc>
            </a:pPr>
            <a:r>
              <a:rPr lang="en-CA" sz="1600" dirty="0"/>
              <a:t>Hairstyling*</a:t>
            </a:r>
          </a:p>
          <a:p>
            <a:pPr marL="342265" indent="-342265">
              <a:lnSpc>
                <a:spcPct val="90000"/>
              </a:lnSpc>
            </a:pPr>
            <a:r>
              <a:rPr lang="en-CA" sz="1600" dirty="0"/>
              <a:t>Health Care Aide (Grade 12 only, but start planning in Grade 11)</a:t>
            </a:r>
          </a:p>
          <a:p>
            <a:pPr marL="342265" indent="-342265">
              <a:lnSpc>
                <a:spcPct val="90000"/>
              </a:lnSpc>
            </a:pPr>
            <a:r>
              <a:rPr lang="en-CA" sz="1600" dirty="0"/>
              <a:t>Heavy Duty Equipment Technician*</a:t>
            </a:r>
          </a:p>
          <a:p>
            <a:pPr marL="342265" indent="-342265">
              <a:lnSpc>
                <a:spcPct val="90000"/>
              </a:lnSpc>
            </a:pPr>
            <a:r>
              <a:rPr lang="en-CA" sz="1600" dirty="0"/>
              <a:t>Human Ecology (previously Family Studies)</a:t>
            </a:r>
          </a:p>
          <a:p>
            <a:pPr marL="342265" indent="-342265">
              <a:lnSpc>
                <a:spcPct val="90000"/>
              </a:lnSpc>
            </a:pPr>
            <a:r>
              <a:rPr lang="en-CA" sz="1600" dirty="0"/>
              <a:t>Languages: Cree and French</a:t>
            </a:r>
          </a:p>
          <a:p>
            <a:pPr marL="342265" indent="-342265">
              <a:lnSpc>
                <a:spcPct val="90000"/>
              </a:lnSpc>
            </a:pPr>
            <a:r>
              <a:rPr lang="en-CA" sz="1600" dirty="0"/>
              <a:t>Motion Picture Arts </a:t>
            </a:r>
          </a:p>
          <a:p>
            <a:pPr marL="342265" indent="-342265">
              <a:lnSpc>
                <a:spcPct val="90000"/>
              </a:lnSpc>
            </a:pPr>
            <a:r>
              <a:rPr lang="en-CA" sz="1600" dirty="0"/>
              <a:t>Resources and Environmental Management</a:t>
            </a:r>
          </a:p>
          <a:p>
            <a:pPr marL="342265" indent="-342265">
              <a:lnSpc>
                <a:spcPct val="90000"/>
              </a:lnSpc>
            </a:pPr>
            <a:r>
              <a:rPr lang="en-CA" sz="1600" dirty="0"/>
              <a:t>Welding Technology*</a:t>
            </a:r>
          </a:p>
          <a:p>
            <a:pPr marL="342265" indent="-342265">
              <a:lnSpc>
                <a:spcPct val="90000"/>
              </a:lnSpc>
            </a:pPr>
            <a:endParaRPr lang="en-CA" sz="1300" dirty="0"/>
          </a:p>
          <a:p>
            <a:pPr marL="342265" indent="-342265">
              <a:lnSpc>
                <a:spcPct val="90000"/>
              </a:lnSpc>
            </a:pPr>
            <a:endParaRPr lang="en-CA" sz="1300" dirty="0"/>
          </a:p>
        </p:txBody>
      </p:sp>
    </p:spTree>
    <p:extLst>
      <p:ext uri="{BB962C8B-B14F-4D97-AF65-F5344CB8AC3E}">
        <p14:creationId xmlns:p14="http://schemas.microsoft.com/office/powerpoint/2010/main" val="322734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Effect transition="in" filter="fade">
                                      <p:cBhvr>
                                        <p:cTn id="105" dur="1000"/>
                                        <p:tgtEl>
                                          <p:spTgt spid="3">
                                            <p:txEl>
                                              <p:pRg st="14" end="14"/>
                                            </p:txEl>
                                          </p:spTgt>
                                        </p:tgtEl>
                                      </p:cBhvr>
                                    </p:animEffect>
                                    <p:anim calcmode="lin" valueType="num">
                                      <p:cBhvr>
                                        <p:cTn id="10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83" name="Picture 82">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85" name="Oval 84">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7" name="Picture 86">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89" name="Picture 88">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6770" y="6096000"/>
            <a:ext cx="993475" cy="762000"/>
          </a:xfrm>
          <a:prstGeom prst="rect">
            <a:avLst/>
          </a:prstGeom>
        </p:spPr>
      </p:pic>
      <p:sp>
        <p:nvSpPr>
          <p:cNvPr id="91" name="Rectangle 90">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48761" y="629266"/>
            <a:ext cx="6186578" cy="1622321"/>
          </a:xfrm>
        </p:spPr>
        <p:txBody>
          <a:bodyPr vert="horz" lIns="91440" tIns="45720" rIns="91440" bIns="45720" rtlCol="0" anchor="t">
            <a:normAutofit/>
          </a:bodyPr>
          <a:lstStyle/>
          <a:p>
            <a:pPr defTabSz="457200"/>
            <a:r>
              <a:rPr lang="en-US" sz="4200"/>
              <a:t>Earn while you Learn</a:t>
            </a:r>
          </a:p>
        </p:txBody>
      </p:sp>
      <p:sp>
        <p:nvSpPr>
          <p:cNvPr id="4" name="Text Placeholder 3"/>
          <p:cNvSpPr>
            <a:spLocks noGrp="1"/>
          </p:cNvSpPr>
          <p:nvPr>
            <p:ph type="body" sz="half" idx="2"/>
          </p:nvPr>
        </p:nvSpPr>
        <p:spPr>
          <a:xfrm>
            <a:off x="648761" y="2438400"/>
            <a:ext cx="6186577" cy="3785419"/>
          </a:xfrm>
        </p:spPr>
        <p:txBody>
          <a:bodyPr vert="horz" lIns="91440" tIns="45720" rIns="91440" bIns="45720" rtlCol="0">
            <a:normAutofit/>
          </a:bodyPr>
          <a:lstStyle/>
          <a:p>
            <a:pPr indent="-228600" defTabSz="457200">
              <a:buFont typeface="Wingdings 3" charset="2"/>
              <a:buChar char=""/>
            </a:pPr>
            <a:r>
              <a:rPr lang="en-US"/>
              <a:t>Apprenticeship Accredited programs at SVRSS provide a wonderful opportunity for our students to get a head start on their post-secondary apprenticeships.</a:t>
            </a:r>
          </a:p>
          <a:p>
            <a:pPr indent="-228600" defTabSz="457200">
              <a:buFont typeface="Wingdings 3" charset="2"/>
              <a:buChar char=""/>
            </a:pPr>
            <a:r>
              <a:rPr lang="en-US"/>
              <a:t>Students who complete all courses within 1 of the accredited programs with all marks at 70% or better, will receive the accreditation number on their transcript which will give them credit for Level 1 Technical Training should they choose to pursue further training in apprenticeship.</a:t>
            </a:r>
          </a:p>
        </p:txBody>
      </p:sp>
      <p:sp>
        <p:nvSpPr>
          <p:cNvPr id="93"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95" name="Rectangle 94">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7753" y="0"/>
            <a:ext cx="406148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0473" y="2756817"/>
            <a:ext cx="6858000" cy="134436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US"/>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10171" r="-1" b="39209"/>
          <a:stretch/>
        </p:blipFill>
        <p:spPr>
          <a:xfrm rot="5400000">
            <a:off x="7053013" y="1747948"/>
            <a:ext cx="5562601" cy="3362101"/>
          </a:xfrm>
          <a:prstGeom prst="rect">
            <a:avLst/>
          </a:prstGeom>
          <a:effectLst/>
        </p:spPr>
      </p:pic>
      <p:sp>
        <p:nvSpPr>
          <p:cNvPr id="99" name="Rectangle 98">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t="11069" r="-1" b="-1"/>
          <a:stretch/>
        </p:blipFill>
        <p:spPr>
          <a:xfrm rot="5400000">
            <a:off x="12882282" y="-759460"/>
            <a:ext cx="3428996" cy="3436007"/>
          </a:xfrm>
          <a:prstGeom prst="rect">
            <a:avLst/>
          </a:prstGeom>
        </p:spPr>
      </p:pic>
    </p:spTree>
    <p:extLst>
      <p:ext uri="{BB962C8B-B14F-4D97-AF65-F5344CB8AC3E}">
        <p14:creationId xmlns:p14="http://schemas.microsoft.com/office/powerpoint/2010/main" val="10831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88825"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sp>
        <p:nvSpPr>
          <p:cNvPr id="3" name="Title 2"/>
          <p:cNvSpPr>
            <a:spLocks noGrp="1"/>
          </p:cNvSpPr>
          <p:nvPr>
            <p:ph type="title"/>
          </p:nvPr>
        </p:nvSpPr>
        <p:spPr>
          <a:xfrm>
            <a:off x="1154652" y="973668"/>
            <a:ext cx="8759131" cy="706964"/>
          </a:xfrm>
        </p:spPr>
        <p:txBody>
          <a:bodyPr>
            <a:normAutofit/>
          </a:bodyPr>
          <a:lstStyle/>
          <a:p>
            <a:r>
              <a:rPr lang="en-US">
                <a:solidFill>
                  <a:srgbClr val="FFFFFF"/>
                </a:solidFill>
              </a:rPr>
              <a:t>Course Selection</a:t>
            </a:r>
          </a:p>
        </p:txBody>
      </p:sp>
      <p:sp>
        <p:nvSpPr>
          <p:cNvPr id="32" name="Rectangle 31">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1">
            <a:extLst>
              <a:ext uri="{FF2B5EF4-FFF2-40B4-BE49-F238E27FC236}">
                <a16:creationId xmlns:a16="http://schemas.microsoft.com/office/drawing/2014/main" id="{D79F3A57-3CE0-4AFA-BECF-177D9A63BC28}"/>
              </a:ext>
            </a:extLst>
          </p:cNvPr>
          <p:cNvGraphicFramePr>
            <a:graphicFrameLocks noGrp="1"/>
          </p:cNvGraphicFramePr>
          <p:nvPr>
            <p:ph idx="1"/>
            <p:extLst>
              <p:ext uri="{D42A27DB-BD31-4B8C-83A1-F6EECF244321}">
                <p14:modId xmlns:p14="http://schemas.microsoft.com/office/powerpoint/2010/main" val="43314141"/>
              </p:ext>
            </p:extLst>
          </p:nvPr>
        </p:nvGraphicFramePr>
        <p:xfrm>
          <a:off x="1286598" y="2324100"/>
          <a:ext cx="962287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23942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499" y="629266"/>
            <a:ext cx="3329461" cy="1641986"/>
          </a:xfrm>
        </p:spPr>
        <p:txBody>
          <a:bodyPr>
            <a:normAutofit/>
          </a:bodyPr>
          <a:lstStyle/>
          <a:p>
            <a:pPr>
              <a:lnSpc>
                <a:spcPct val="90000"/>
              </a:lnSpc>
            </a:pPr>
            <a:r>
              <a:rPr lang="en-CA" sz="3300"/>
              <a:t>Apprenticeship Accredited Programs</a:t>
            </a:r>
          </a:p>
        </p:txBody>
      </p:sp>
      <p:pic>
        <p:nvPicPr>
          <p:cNvPr id="7" name="Picture 4" descr="Silhouette of a construction site">
            <a:extLst>
              <a:ext uri="{FF2B5EF4-FFF2-40B4-BE49-F238E27FC236}">
                <a16:creationId xmlns:a16="http://schemas.microsoft.com/office/drawing/2014/main" id="{C243F0F7-BD04-4764-BD20-7F62C088C197}"/>
              </a:ext>
            </a:extLst>
          </p:cNvPr>
          <p:cNvPicPr>
            <a:picLocks noChangeAspect="1"/>
          </p:cNvPicPr>
          <p:nvPr/>
        </p:nvPicPr>
        <p:blipFill rotWithShape="1">
          <a:blip r:embed="rId3"/>
          <a:srcRect l="13218" r="13216" b="-1"/>
          <a:stretch/>
        </p:blipFill>
        <p:spPr>
          <a:xfrm>
            <a:off x="4633473" y="10"/>
            <a:ext cx="7558161" cy="6857990"/>
          </a:xfrm>
          <a:prstGeom prst="rect">
            <a:avLst/>
          </a:prstGeom>
        </p:spPr>
      </p:pic>
      <p:sp>
        <p:nvSpPr>
          <p:cNvPr id="13" name="Rectangle 12">
            <a:extLst>
              <a:ext uri="{FF2B5EF4-FFF2-40B4-BE49-F238E27FC236}">
                <a16:creationId xmlns:a16="http://schemas.microsoft.com/office/drawing/2014/main" id="{B86EAD8C-E6F5-45BA-86CF-3EED09D84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Content Placeholder 2"/>
          <p:cNvSpPr>
            <a:spLocks noGrp="1"/>
          </p:cNvSpPr>
          <p:nvPr>
            <p:ph idx="1"/>
          </p:nvPr>
        </p:nvSpPr>
        <p:spPr>
          <a:xfrm>
            <a:off x="650499" y="2438400"/>
            <a:ext cx="3329461" cy="3809999"/>
          </a:xfrm>
        </p:spPr>
        <p:txBody>
          <a:bodyPr>
            <a:normAutofit/>
          </a:bodyPr>
          <a:lstStyle/>
          <a:p>
            <a:pPr marL="0" indent="0">
              <a:buNone/>
            </a:pPr>
            <a:r>
              <a:rPr lang="en-CA"/>
              <a:t>Automotive Technology</a:t>
            </a:r>
          </a:p>
          <a:p>
            <a:pPr marL="0" indent="0">
              <a:buNone/>
            </a:pPr>
            <a:r>
              <a:rPr lang="en-CA"/>
              <a:t>Carpentry</a:t>
            </a:r>
          </a:p>
          <a:p>
            <a:pPr marL="0" indent="0">
              <a:buNone/>
            </a:pPr>
            <a:r>
              <a:rPr lang="en-CA"/>
              <a:t>Culinary Arts</a:t>
            </a:r>
          </a:p>
          <a:p>
            <a:pPr marL="0" indent="0">
              <a:buNone/>
            </a:pPr>
            <a:r>
              <a:rPr lang="en-CA"/>
              <a:t>Electrical</a:t>
            </a:r>
          </a:p>
          <a:p>
            <a:pPr marL="0" indent="0">
              <a:buNone/>
            </a:pPr>
            <a:r>
              <a:rPr lang="en-CA"/>
              <a:t>Hairstyling</a:t>
            </a:r>
          </a:p>
          <a:p>
            <a:pPr marL="0" indent="0">
              <a:buNone/>
            </a:pPr>
            <a:r>
              <a:rPr lang="en-CA"/>
              <a:t>Heavy Duty </a:t>
            </a:r>
          </a:p>
          <a:p>
            <a:pPr marL="0" indent="0">
              <a:buNone/>
            </a:pPr>
            <a:r>
              <a:rPr lang="en-CA"/>
              <a:t>Welding Technology</a:t>
            </a:r>
          </a:p>
          <a:p>
            <a:pPr marL="0" indent="0">
              <a:buNone/>
            </a:pPr>
            <a:endParaRPr lang="en-CA"/>
          </a:p>
        </p:txBody>
      </p:sp>
    </p:spTree>
    <p:extLst>
      <p:ext uri="{BB962C8B-B14F-4D97-AF65-F5344CB8AC3E}">
        <p14:creationId xmlns:p14="http://schemas.microsoft.com/office/powerpoint/2010/main" val="152750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5777"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2"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3636" y="6228080"/>
            <a:ext cx="993476" cy="762000"/>
          </a:xfrm>
          <a:prstGeom prst="rect">
            <a:avLst/>
          </a:prstGeom>
        </p:spPr>
      </p:pic>
      <p:sp>
        <p:nvSpPr>
          <p:cNvPr id="23"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7" y="0"/>
            <a:ext cx="12188824"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p:cNvSpPr>
            <a:spLocks noGrp="1"/>
          </p:cNvSpPr>
          <p:nvPr>
            <p:ph type="title"/>
          </p:nvPr>
        </p:nvSpPr>
        <p:spPr>
          <a:xfrm>
            <a:off x="805985" y="804672"/>
            <a:ext cx="3520442" cy="5248656"/>
          </a:xfrm>
        </p:spPr>
        <p:txBody>
          <a:bodyPr anchor="ctr">
            <a:normAutofit/>
          </a:bodyPr>
          <a:lstStyle/>
          <a:p>
            <a:pPr algn="ctr"/>
            <a:r>
              <a:rPr lang="en-CA"/>
              <a:t>H</a:t>
            </a:r>
            <a:r>
              <a:rPr lang="en-US"/>
              <a:t>ealth Care Aide program – dual credit</a:t>
            </a:r>
          </a:p>
        </p:txBody>
      </p:sp>
      <p:sp>
        <p:nvSpPr>
          <p:cNvPr id="3" name="Content Placeholder 2"/>
          <p:cNvSpPr>
            <a:spLocks noGrp="1"/>
          </p:cNvSpPr>
          <p:nvPr>
            <p:ph idx="1"/>
          </p:nvPr>
        </p:nvSpPr>
        <p:spPr>
          <a:xfrm>
            <a:off x="4974565" y="804671"/>
            <a:ext cx="6398263" cy="5248657"/>
          </a:xfrm>
        </p:spPr>
        <p:txBody>
          <a:bodyPr anchor="ctr">
            <a:normAutofit/>
          </a:bodyPr>
          <a:lstStyle/>
          <a:p>
            <a:pPr marL="0" indent="0">
              <a:lnSpc>
                <a:spcPct val="90000"/>
              </a:lnSpc>
              <a:buNone/>
            </a:pPr>
            <a:endParaRPr lang="en-US" sz="1700"/>
          </a:p>
          <a:p>
            <a:pPr marL="0" indent="0">
              <a:lnSpc>
                <a:spcPct val="90000"/>
              </a:lnSpc>
              <a:buNone/>
            </a:pPr>
            <a:endParaRPr lang="en-US" sz="1700"/>
          </a:p>
          <a:p>
            <a:pPr marL="0" indent="0">
              <a:lnSpc>
                <a:spcPct val="90000"/>
              </a:lnSpc>
              <a:buNone/>
            </a:pPr>
            <a:r>
              <a:rPr lang="en-US" sz="1700" dirty="0"/>
              <a:t>The Health Care Aide program is available to  Grade 12 students. It is designed to provide students with on-the-job training.</a:t>
            </a:r>
            <a:endParaRPr lang="en-US" sz="1700"/>
          </a:p>
          <a:p>
            <a:pPr marL="0" indent="0">
              <a:lnSpc>
                <a:spcPct val="90000"/>
              </a:lnSpc>
              <a:buNone/>
            </a:pPr>
            <a:r>
              <a:rPr lang="en-US" sz="1700" dirty="0"/>
              <a:t>This is a demanding set of 5 courses. Students who wish to pursue this option at the Grade 12 level need to start planning early as they will need to complete all compulsory courses in their Grade 11 year and the 1</a:t>
            </a:r>
            <a:r>
              <a:rPr lang="en-US" sz="1700" baseline="30000" dirty="0"/>
              <a:t>st</a:t>
            </a:r>
            <a:r>
              <a:rPr lang="en-US" sz="1700" dirty="0"/>
              <a:t> semester of Grade 12. </a:t>
            </a:r>
            <a:endParaRPr lang="en-US" sz="1700"/>
          </a:p>
          <a:p>
            <a:pPr marL="0" indent="0">
              <a:lnSpc>
                <a:spcPct val="90000"/>
              </a:lnSpc>
              <a:buNone/>
            </a:pPr>
            <a:r>
              <a:rPr lang="en-US" sz="1700" dirty="0"/>
              <a:t>This program allows students the benefit of completing their high school graduation and the UCN Health Care Aide Certificate at the same time.</a:t>
            </a:r>
            <a:endParaRPr lang="en-US" sz="1700"/>
          </a:p>
          <a:p>
            <a:pPr marL="0" indent="0">
              <a:lnSpc>
                <a:spcPct val="90000"/>
              </a:lnSpc>
              <a:buNone/>
            </a:pPr>
            <a:r>
              <a:rPr lang="en-US" sz="1700" dirty="0"/>
              <a:t>		</a:t>
            </a:r>
            <a:endParaRPr lang="en-US" sz="1700"/>
          </a:p>
          <a:p>
            <a:pPr marL="0" indent="0">
              <a:lnSpc>
                <a:spcPct val="90000"/>
              </a:lnSpc>
              <a:buNone/>
            </a:pPr>
            <a:endParaRPr lang="en-US" sz="1700"/>
          </a:p>
          <a:p>
            <a:pPr marL="0" indent="0">
              <a:lnSpc>
                <a:spcPct val="90000"/>
              </a:lnSpc>
              <a:buNone/>
            </a:pPr>
            <a:r>
              <a:rPr lang="en-US" sz="1700" dirty="0"/>
              <a:t>*Students who wish to follow this path are encouraged to meet with a counselor to plan their courses.  </a:t>
            </a:r>
            <a:endParaRPr lang="en-US" sz="1700"/>
          </a:p>
          <a:p>
            <a:pPr marL="0" indent="0">
              <a:lnSpc>
                <a:spcPct val="90000"/>
              </a:lnSpc>
              <a:buNone/>
            </a:pPr>
            <a:endParaRPr lang="en-US" sz="1700"/>
          </a:p>
          <a:p>
            <a:pPr marL="274238" lvl="1" indent="0">
              <a:lnSpc>
                <a:spcPct val="90000"/>
              </a:lnSpc>
              <a:buNone/>
            </a:pPr>
            <a:endParaRPr lang="en-US" sz="1700"/>
          </a:p>
          <a:p>
            <a:pPr lvl="1">
              <a:lnSpc>
                <a:spcPct val="90000"/>
              </a:lnSpc>
              <a:buFont typeface="Courier New" panose="02070309020205020404" pitchFamily="49" charset="0"/>
              <a:buChar char="o"/>
            </a:pPr>
            <a:endParaRPr lang="en-US" sz="1700"/>
          </a:p>
          <a:p>
            <a:pPr marL="274238" lvl="1" indent="0">
              <a:lnSpc>
                <a:spcPct val="90000"/>
              </a:lnSpc>
              <a:buNone/>
            </a:pPr>
            <a:endParaRPr lang="en-US" sz="1700"/>
          </a:p>
        </p:txBody>
      </p:sp>
    </p:spTree>
    <p:extLst>
      <p:ext uri="{BB962C8B-B14F-4D97-AF65-F5344CB8AC3E}">
        <p14:creationId xmlns:p14="http://schemas.microsoft.com/office/powerpoint/2010/main" val="24520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A644-2136-6919-C8AE-440846207E8F}"/>
              </a:ext>
            </a:extLst>
          </p:cNvPr>
          <p:cNvSpPr>
            <a:spLocks noGrp="1"/>
          </p:cNvSpPr>
          <p:nvPr>
            <p:ph type="title"/>
          </p:nvPr>
        </p:nvSpPr>
        <p:spPr>
          <a:xfrm>
            <a:off x="650498" y="629266"/>
            <a:ext cx="6826734" cy="1641986"/>
          </a:xfrm>
        </p:spPr>
        <p:txBody>
          <a:bodyPr>
            <a:normAutofit/>
          </a:bodyPr>
          <a:lstStyle/>
          <a:p>
            <a:r>
              <a:rPr lang="en-US" dirty="0"/>
              <a:t>Things to think about for next year...</a:t>
            </a:r>
          </a:p>
        </p:txBody>
      </p:sp>
      <p:pic>
        <p:nvPicPr>
          <p:cNvPr id="17" name="Picture 4" descr="Light bulb on yellow background with sketched light beams and cord">
            <a:extLst>
              <a:ext uri="{FF2B5EF4-FFF2-40B4-BE49-F238E27FC236}">
                <a16:creationId xmlns:a16="http://schemas.microsoft.com/office/drawing/2014/main" id="{C9379ED8-5B05-6AD6-05CD-DCC1F9F63673}"/>
              </a:ext>
            </a:extLst>
          </p:cNvPr>
          <p:cNvPicPr>
            <a:picLocks noChangeAspect="1"/>
          </p:cNvPicPr>
          <p:nvPr/>
        </p:nvPicPr>
        <p:blipFill rotWithShape="1">
          <a:blip r:embed="rId3"/>
          <a:srcRect l="52961" r="10636" b="3"/>
          <a:stretch/>
        </p:blipFill>
        <p:spPr>
          <a:xfrm>
            <a:off x="8133741" y="10"/>
            <a:ext cx="4057892" cy="6857990"/>
          </a:xfrm>
          <a:prstGeom prst="rect">
            <a:avLst/>
          </a:prstGeom>
        </p:spPr>
      </p:pic>
      <p:sp>
        <p:nvSpPr>
          <p:cNvPr id="18" name="Rectangle 8">
            <a:extLst>
              <a:ext uri="{FF2B5EF4-FFF2-40B4-BE49-F238E27FC236}">
                <a16:creationId xmlns:a16="http://schemas.microsoft.com/office/drawing/2014/main" id="{14701A01-E306-48FB-A661-2335BB38B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Content Placeholder 2">
            <a:extLst>
              <a:ext uri="{FF2B5EF4-FFF2-40B4-BE49-F238E27FC236}">
                <a16:creationId xmlns:a16="http://schemas.microsoft.com/office/drawing/2014/main" id="{6882CB8A-9D43-93B2-A8B8-2C7AAD97DE51}"/>
              </a:ext>
            </a:extLst>
          </p:cNvPr>
          <p:cNvSpPr>
            <a:spLocks noGrp="1"/>
          </p:cNvSpPr>
          <p:nvPr>
            <p:ph idx="1"/>
          </p:nvPr>
        </p:nvSpPr>
        <p:spPr>
          <a:xfrm>
            <a:off x="650498" y="2438400"/>
            <a:ext cx="6826734" cy="3809999"/>
          </a:xfrm>
        </p:spPr>
        <p:txBody>
          <a:bodyPr vert="horz" lIns="91440" tIns="45720" rIns="91440" bIns="45720" rtlCol="0" anchor="t">
            <a:normAutofit/>
          </a:bodyPr>
          <a:lstStyle/>
          <a:p>
            <a:pPr marL="0" indent="0">
              <a:buNone/>
            </a:pPr>
            <a:r>
              <a:rPr lang="en-US" sz="1950" dirty="0"/>
              <a:t>Are you hoping to complete an Apprenticeship Accreditation program? If so, start planning for that now.</a:t>
            </a:r>
          </a:p>
          <a:p>
            <a:pPr marL="0" indent="0">
              <a:buNone/>
            </a:pPr>
            <a:r>
              <a:rPr lang="en-US" sz="1950" dirty="0"/>
              <a:t>If you are considering the Health Care Aide dual credit program in Grade 12, start planning ahead now.</a:t>
            </a:r>
          </a:p>
          <a:p>
            <a:pPr marL="0" indent="0">
              <a:buNone/>
            </a:pPr>
            <a:r>
              <a:rPr lang="en-US" sz="1950" dirty="0"/>
              <a:t>Are you thinking about going out of province for your post-secondary?  If so, maybe consider taking a Grade 12 Social Science in Grade 11 (Global Issues, FNMI, Canadian Law )</a:t>
            </a:r>
          </a:p>
          <a:p>
            <a:pPr marL="0" indent="0">
              <a:buNone/>
            </a:pPr>
            <a:endParaRPr lang="en-US" sz="1950" dirty="0"/>
          </a:p>
          <a:p>
            <a:pPr marL="342265" indent="-342265">
              <a:buFont typeface="Arial" charset="2"/>
              <a:buChar char="•"/>
            </a:pPr>
            <a:endParaRPr lang="en-US" sz="1950" dirty="0"/>
          </a:p>
          <a:p>
            <a:pPr marL="342265" indent="-342265">
              <a:buFont typeface="Arial" charset="2"/>
              <a:buChar char="•"/>
            </a:pPr>
            <a:endParaRPr lang="en-US" sz="1950" dirty="0"/>
          </a:p>
          <a:p>
            <a:pPr marL="0" indent="0">
              <a:buNone/>
            </a:pPr>
            <a:endParaRPr lang="en-US" sz="1950" dirty="0"/>
          </a:p>
          <a:p>
            <a:pPr marL="342265" indent="-342265">
              <a:buFont typeface="Arial" charset="2"/>
              <a:buChar char="•"/>
            </a:pPr>
            <a:endParaRPr lang="en-US" dirty="0"/>
          </a:p>
        </p:txBody>
      </p:sp>
    </p:spTree>
    <p:extLst>
      <p:ext uri="{BB962C8B-B14F-4D97-AF65-F5344CB8AC3E}">
        <p14:creationId xmlns:p14="http://schemas.microsoft.com/office/powerpoint/2010/main" val="4929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3427" y="0"/>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9"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989612"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p:cNvSpPr>
            <a:spLocks noGrp="1"/>
          </p:cNvSpPr>
          <p:nvPr>
            <p:ph type="title"/>
          </p:nvPr>
        </p:nvSpPr>
        <p:spPr>
          <a:xfrm>
            <a:off x="652972" y="1645920"/>
            <a:ext cx="3521962" cy="4470821"/>
          </a:xfrm>
        </p:spPr>
        <p:txBody>
          <a:bodyPr>
            <a:normAutofit/>
          </a:bodyPr>
          <a:lstStyle/>
          <a:p>
            <a:pPr algn="r"/>
            <a:r>
              <a:rPr lang="en-US">
                <a:solidFill>
                  <a:schemeClr val="bg2"/>
                </a:solidFill>
              </a:rPr>
              <a:t>How many courses do I need to pick?</a:t>
            </a:r>
          </a:p>
        </p:txBody>
      </p:sp>
      <p:sp>
        <p:nvSpPr>
          <p:cNvPr id="2" name="Content Placeholder 1"/>
          <p:cNvSpPr>
            <a:spLocks noGrp="1"/>
          </p:cNvSpPr>
          <p:nvPr>
            <p:ph idx="1"/>
          </p:nvPr>
        </p:nvSpPr>
        <p:spPr>
          <a:xfrm>
            <a:off x="5202753" y="1143000"/>
            <a:ext cx="6267802" cy="4973741"/>
          </a:xfrm>
        </p:spPr>
        <p:txBody>
          <a:bodyPr vert="horz" lIns="91440" tIns="45720" rIns="91440" bIns="45720" rtlCol="0" anchor="t">
            <a:normAutofit/>
          </a:bodyPr>
          <a:lstStyle/>
          <a:p>
            <a:pPr marL="342265" indent="-342265">
              <a:lnSpc>
                <a:spcPct val="90000"/>
              </a:lnSpc>
            </a:pPr>
            <a:endParaRPr lang="en-US" sz="1700" dirty="0"/>
          </a:p>
          <a:p>
            <a:pPr marL="342265" indent="-342265">
              <a:lnSpc>
                <a:spcPct val="90000"/>
              </a:lnSpc>
            </a:pPr>
            <a:r>
              <a:rPr lang="en-US" sz="1700" dirty="0"/>
              <a:t>All students will need to select their compulsory courses:</a:t>
            </a:r>
          </a:p>
          <a:p>
            <a:pPr marL="742315" lvl="1" indent="-285115">
              <a:lnSpc>
                <a:spcPct val="90000"/>
              </a:lnSpc>
            </a:pPr>
            <a:r>
              <a:rPr lang="en-US" sz="1700" dirty="0"/>
              <a:t>ELA:  Comprehensive or Literary Focus</a:t>
            </a:r>
          </a:p>
          <a:p>
            <a:pPr marL="742315" lvl="1" indent="-285115">
              <a:lnSpc>
                <a:spcPct val="90000"/>
              </a:lnSpc>
            </a:pPr>
            <a:r>
              <a:rPr lang="en-US" sz="1700" dirty="0"/>
              <a:t>Math:  Applied, Essential or Pre-Calculus</a:t>
            </a:r>
          </a:p>
          <a:p>
            <a:pPr marL="742315" lvl="1" indent="-285115">
              <a:lnSpc>
                <a:spcPct val="90000"/>
              </a:lnSpc>
            </a:pPr>
            <a:r>
              <a:rPr lang="en-US" sz="1700" dirty="0"/>
              <a:t>Phys. Ed:  25%-75%/lifeguarding course/100% in class</a:t>
            </a:r>
          </a:p>
          <a:p>
            <a:pPr marL="342265" indent="-342265">
              <a:lnSpc>
                <a:spcPct val="90000"/>
              </a:lnSpc>
            </a:pPr>
            <a:r>
              <a:rPr lang="en-US" sz="1700" dirty="0"/>
              <a:t>All Grade 11 students will need to select </a:t>
            </a:r>
            <a:r>
              <a:rPr lang="en-US" sz="1700" b="1" dirty="0"/>
              <a:t>Canadian History</a:t>
            </a:r>
          </a:p>
          <a:p>
            <a:pPr marL="342265" indent="-342265">
              <a:lnSpc>
                <a:spcPct val="90000"/>
              </a:lnSpc>
            </a:pPr>
            <a:r>
              <a:rPr lang="en-US" sz="1700" dirty="0"/>
              <a:t>All students will need to select 7 electives, number them in order from your first choice (#1) to your 7</a:t>
            </a:r>
            <a:r>
              <a:rPr lang="en-US" sz="1700" baseline="30000" dirty="0"/>
              <a:t>th</a:t>
            </a:r>
            <a:r>
              <a:rPr lang="en-US" sz="1700" dirty="0"/>
              <a:t> choice (#7) on your sheet.</a:t>
            </a:r>
          </a:p>
          <a:p>
            <a:pPr marL="323850" lvl="1" indent="0">
              <a:lnSpc>
                <a:spcPct val="90000"/>
              </a:lnSpc>
              <a:buNone/>
            </a:pPr>
            <a:endParaRPr lang="en-US" sz="1700" dirty="0"/>
          </a:p>
          <a:p>
            <a:pPr marL="323850" lvl="1" indent="0">
              <a:lnSpc>
                <a:spcPct val="90000"/>
              </a:lnSpc>
              <a:buNone/>
            </a:pPr>
            <a:r>
              <a:rPr lang="en-US" sz="1700" dirty="0"/>
              <a:t> 	Consider these choices very carefully!!!</a:t>
            </a:r>
          </a:p>
          <a:p>
            <a:pPr marL="742315" lvl="1" indent="-285115">
              <a:lnSpc>
                <a:spcPct val="90000"/>
              </a:lnSpc>
            </a:pPr>
            <a:endParaRPr lang="en-US" sz="1700" dirty="0"/>
          </a:p>
          <a:p>
            <a:pPr marL="426085" lvl="1" indent="0">
              <a:lnSpc>
                <a:spcPct val="90000"/>
              </a:lnSpc>
              <a:buNone/>
            </a:pPr>
            <a:endParaRPr lang="en-US" sz="1700" dirty="0"/>
          </a:p>
        </p:txBody>
      </p:sp>
    </p:spTree>
    <p:extLst>
      <p:ext uri="{BB962C8B-B14F-4D97-AF65-F5344CB8AC3E}">
        <p14:creationId xmlns:p14="http://schemas.microsoft.com/office/powerpoint/2010/main" val="165395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C8F6-D14B-F909-5363-96DF529CBAAC}"/>
              </a:ext>
            </a:extLst>
          </p:cNvPr>
          <p:cNvSpPr>
            <a:spLocks noGrp="1"/>
          </p:cNvSpPr>
          <p:nvPr>
            <p:ph type="title"/>
          </p:nvPr>
        </p:nvSpPr>
        <p:spPr>
          <a:xfrm>
            <a:off x="6740352" y="629266"/>
            <a:ext cx="3306882" cy="1641986"/>
          </a:xfrm>
        </p:spPr>
        <p:txBody>
          <a:bodyPr vert="horz" lIns="91440" tIns="45720" rIns="91440" bIns="45720" rtlCol="0">
            <a:normAutofit/>
          </a:bodyPr>
          <a:lstStyle/>
          <a:p>
            <a:pPr defTabSz="457200">
              <a:lnSpc>
                <a:spcPct val="90000"/>
              </a:lnSpc>
            </a:pPr>
            <a:r>
              <a:rPr lang="en-US" sz="2900"/>
              <a:t>Here is what your course selection form will look like.</a:t>
            </a:r>
          </a:p>
        </p:txBody>
      </p:sp>
      <p:sp>
        <p:nvSpPr>
          <p:cNvPr id="25" name="Content Placeholder 24">
            <a:extLst>
              <a:ext uri="{FF2B5EF4-FFF2-40B4-BE49-F238E27FC236}">
                <a16:creationId xmlns:a16="http://schemas.microsoft.com/office/drawing/2014/main" id="{5711A3F6-D006-D6AE-347E-B474168EE7A4}"/>
              </a:ext>
            </a:extLst>
          </p:cNvPr>
          <p:cNvSpPr>
            <a:spLocks noGrp="1"/>
          </p:cNvSpPr>
          <p:nvPr>
            <p:ph idx="1"/>
          </p:nvPr>
        </p:nvSpPr>
        <p:spPr>
          <a:xfrm>
            <a:off x="6740352" y="2438400"/>
            <a:ext cx="3306882" cy="3809999"/>
          </a:xfrm>
        </p:spPr>
        <p:txBody>
          <a:bodyPr>
            <a:normAutofit/>
          </a:bodyPr>
          <a:lstStyle/>
          <a:p>
            <a:endParaRPr lang="en-US"/>
          </a:p>
        </p:txBody>
      </p:sp>
      <p:pic>
        <p:nvPicPr>
          <p:cNvPr id="5" name="Picture 4">
            <a:extLst>
              <a:ext uri="{FF2B5EF4-FFF2-40B4-BE49-F238E27FC236}">
                <a16:creationId xmlns:a16="http://schemas.microsoft.com/office/drawing/2014/main" id="{BE08F9FD-19E9-59FB-5325-28CD8C2BD1B8}"/>
              </a:ext>
            </a:extLst>
          </p:cNvPr>
          <p:cNvPicPr>
            <a:picLocks noChangeAspect="1"/>
          </p:cNvPicPr>
          <p:nvPr/>
        </p:nvPicPr>
        <p:blipFill>
          <a:blip r:embed="rId3"/>
          <a:stretch>
            <a:fillRect/>
          </a:stretch>
        </p:blipFill>
        <p:spPr>
          <a:xfrm>
            <a:off x="261764" y="116632"/>
            <a:ext cx="5832648" cy="6569137"/>
          </a:xfrm>
          <a:prstGeom prst="rect">
            <a:avLst/>
          </a:prstGeom>
        </p:spPr>
      </p:pic>
    </p:spTree>
    <p:extLst>
      <p:ext uri="{BB962C8B-B14F-4D97-AF65-F5344CB8AC3E}">
        <p14:creationId xmlns:p14="http://schemas.microsoft.com/office/powerpoint/2010/main" val="173050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3427" y="0"/>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4"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989612"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p:cNvSpPr>
            <a:spLocks noGrp="1"/>
          </p:cNvSpPr>
          <p:nvPr>
            <p:ph type="title"/>
          </p:nvPr>
        </p:nvSpPr>
        <p:spPr>
          <a:xfrm>
            <a:off x="652972" y="1645920"/>
            <a:ext cx="3521962" cy="4470821"/>
          </a:xfrm>
        </p:spPr>
        <p:txBody>
          <a:bodyPr>
            <a:normAutofit/>
          </a:bodyPr>
          <a:lstStyle/>
          <a:p>
            <a:pPr algn="r"/>
            <a:r>
              <a:rPr lang="en-US">
                <a:solidFill>
                  <a:srgbClr val="FFFFFF"/>
                </a:solidFill>
              </a:rPr>
              <a:t>Now what?</a:t>
            </a:r>
          </a:p>
        </p:txBody>
      </p:sp>
      <p:sp>
        <p:nvSpPr>
          <p:cNvPr id="2" name="Content Placeholder 1"/>
          <p:cNvSpPr>
            <a:spLocks noGrp="1"/>
          </p:cNvSpPr>
          <p:nvPr>
            <p:ph idx="1"/>
          </p:nvPr>
        </p:nvSpPr>
        <p:spPr>
          <a:xfrm>
            <a:off x="5202753" y="1645920"/>
            <a:ext cx="5917962" cy="4470821"/>
          </a:xfrm>
        </p:spPr>
        <p:txBody>
          <a:bodyPr vert="horz" lIns="91440" tIns="45720" rIns="91440" bIns="45720" rtlCol="0" anchor="t">
            <a:normAutofit/>
          </a:bodyPr>
          <a:lstStyle/>
          <a:p>
            <a:pPr marL="342265" indent="-342265"/>
            <a:r>
              <a:rPr lang="en-US" sz="1950" dirty="0"/>
              <a:t>Take your form home and discuss everything with your parents/guardians.</a:t>
            </a:r>
          </a:p>
          <a:p>
            <a:pPr marL="342265" indent="-342265"/>
            <a:r>
              <a:rPr lang="en-US" sz="1950" dirty="0"/>
              <a:t>Bring your signed course registration form back Tuesday, April 7.</a:t>
            </a:r>
          </a:p>
          <a:p>
            <a:pPr marL="342265" indent="-342265"/>
            <a:r>
              <a:rPr lang="en-US" sz="1950" dirty="0"/>
              <a:t>The week after </a:t>
            </a:r>
            <a:r>
              <a:rPr lang="en-US" sz="1950"/>
              <a:t>spring break </a:t>
            </a:r>
            <a:r>
              <a:rPr lang="en-US" sz="1950" dirty="0"/>
              <a:t>we will be meeting in the Resource Centre to enter your choices.</a:t>
            </a:r>
          </a:p>
          <a:p>
            <a:pPr marL="342265" indent="-342265"/>
            <a:r>
              <a:rPr lang="en-US" sz="1950" b="1" dirty="0"/>
              <a:t>Bring your registration sheet signed by your parents!!!</a:t>
            </a:r>
          </a:p>
          <a:p>
            <a:pPr marL="342265" indent="-342265"/>
            <a:r>
              <a:rPr lang="en-US" sz="1950" dirty="0"/>
              <a:t>Make sure you know your username and your password for MyBluePrint, if you don’t remember what it is please go into MyBluePrint and reset your password.  </a:t>
            </a:r>
          </a:p>
        </p:txBody>
      </p:sp>
    </p:spTree>
    <p:extLst>
      <p:ext uri="{BB962C8B-B14F-4D97-AF65-F5344CB8AC3E}">
        <p14:creationId xmlns:p14="http://schemas.microsoft.com/office/powerpoint/2010/main" val="6233821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6770" y="6096000"/>
            <a:ext cx="993475" cy="762000"/>
          </a:xfrm>
          <a:prstGeom prst="rect">
            <a:avLst/>
          </a:prstGeom>
        </p:spPr>
      </p:pic>
      <p:sp>
        <p:nvSpPr>
          <p:cNvPr id="19" name="Rectangle 18">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p:cNvSpPr>
            <a:spLocks noGrp="1"/>
          </p:cNvSpPr>
          <p:nvPr>
            <p:ph type="title"/>
          </p:nvPr>
        </p:nvSpPr>
        <p:spPr>
          <a:xfrm>
            <a:off x="8199703" y="1454964"/>
            <a:ext cx="3341589" cy="3308840"/>
          </a:xfrm>
        </p:spPr>
        <p:txBody>
          <a:bodyPr vert="horz" lIns="91440" tIns="45720" rIns="91440" bIns="45720" rtlCol="0" anchor="b">
            <a:normAutofit/>
          </a:bodyPr>
          <a:lstStyle/>
          <a:p>
            <a:pPr defTabSz="457200"/>
            <a:r>
              <a:rPr lang="en-US" sz="5900" dirty="0"/>
              <a:t>That’s it for now!</a:t>
            </a:r>
          </a:p>
        </p:txBody>
      </p:sp>
      <p:sp>
        <p:nvSpPr>
          <p:cNvPr id="2" name="Subtitle 1"/>
          <p:cNvSpPr>
            <a:spLocks noGrp="1"/>
          </p:cNvSpPr>
          <p:nvPr>
            <p:ph type="body" idx="1"/>
          </p:nvPr>
        </p:nvSpPr>
        <p:spPr>
          <a:xfrm>
            <a:off x="8199703" y="4763803"/>
            <a:ext cx="3341589" cy="1464378"/>
          </a:xfrm>
        </p:spPr>
        <p:txBody>
          <a:bodyPr vert="horz" lIns="91440" tIns="45720" rIns="91440" bIns="45720" rtlCol="0" anchor="t">
            <a:normAutofit/>
          </a:bodyPr>
          <a:lstStyle/>
          <a:p>
            <a:pPr defTabSz="457200"/>
            <a:r>
              <a:rPr lang="en-US" sz="1800" dirty="0"/>
              <a:t>Please see a counselor if you have any questions about your course selection.</a:t>
            </a:r>
          </a:p>
        </p:txBody>
      </p:sp>
      <p:pic>
        <p:nvPicPr>
          <p:cNvPr id="5" name="Picture 4" descr="Glasses on top of a book">
            <a:extLst>
              <a:ext uri="{FF2B5EF4-FFF2-40B4-BE49-F238E27FC236}">
                <a16:creationId xmlns:a16="http://schemas.microsoft.com/office/drawing/2014/main" id="{9603FCB8-1403-491F-B52A-6AAC3B60D750}"/>
              </a:ext>
            </a:extLst>
          </p:cNvPr>
          <p:cNvPicPr>
            <a:picLocks noChangeAspect="1"/>
          </p:cNvPicPr>
          <p:nvPr/>
        </p:nvPicPr>
        <p:blipFill rotWithShape="1">
          <a:blip r:embed="rId7"/>
          <a:srcRect l="856" r="26188" b="-1"/>
          <a:stretch/>
        </p:blipFill>
        <p:spPr>
          <a:xfrm>
            <a:off x="20" y="10"/>
            <a:ext cx="7552151" cy="6857990"/>
          </a:xfrm>
          <a:prstGeom prst="rect">
            <a:avLst/>
          </a:prstGeom>
        </p:spPr>
      </p:pic>
    </p:spTree>
    <p:extLst>
      <p:ext uri="{BB962C8B-B14F-4D97-AF65-F5344CB8AC3E}">
        <p14:creationId xmlns:p14="http://schemas.microsoft.com/office/powerpoint/2010/main" val="77058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67E0-751F-C28C-BF9B-1461653FDA93}"/>
              </a:ext>
            </a:extLst>
          </p:cNvPr>
          <p:cNvSpPr>
            <a:spLocks noGrp="1"/>
          </p:cNvSpPr>
          <p:nvPr>
            <p:ph type="title"/>
          </p:nvPr>
        </p:nvSpPr>
        <p:spPr>
          <a:xfrm>
            <a:off x="4705423" y="629266"/>
            <a:ext cx="5341811" cy="1641986"/>
          </a:xfrm>
        </p:spPr>
        <p:txBody>
          <a:bodyPr>
            <a:normAutofit/>
          </a:bodyPr>
          <a:lstStyle/>
          <a:p>
            <a:pPr>
              <a:lnSpc>
                <a:spcPct val="90000"/>
              </a:lnSpc>
            </a:pPr>
            <a:r>
              <a:rPr lang="en-CA" sz="3600"/>
              <a:t>Grade 11 Compulsory Courses…</a:t>
            </a:r>
            <a:endParaRPr lang="en-US" sz="3600"/>
          </a:p>
        </p:txBody>
      </p:sp>
      <p:pic>
        <p:nvPicPr>
          <p:cNvPr id="5" name="Picture 4" descr="A calculus formula">
            <a:extLst>
              <a:ext uri="{FF2B5EF4-FFF2-40B4-BE49-F238E27FC236}">
                <a16:creationId xmlns:a16="http://schemas.microsoft.com/office/drawing/2014/main" id="{83493033-A7A3-868C-B80F-1406B4124845}"/>
              </a:ext>
            </a:extLst>
          </p:cNvPr>
          <p:cNvPicPr>
            <a:picLocks noChangeAspect="1"/>
          </p:cNvPicPr>
          <p:nvPr/>
        </p:nvPicPr>
        <p:blipFill>
          <a:blip r:embed="rId3"/>
          <a:srcRect l="27230" r="33273" b="-1"/>
          <a:stretch/>
        </p:blipFill>
        <p:spPr>
          <a:xfrm>
            <a:off x="20" y="10"/>
            <a:ext cx="4057870" cy="6857990"/>
          </a:xfrm>
          <a:prstGeom prst="rect">
            <a:avLst/>
          </a:prstGeom>
        </p:spPr>
      </p:pic>
      <p:sp>
        <p:nvSpPr>
          <p:cNvPr id="3" name="Content Placeholder 2">
            <a:extLst>
              <a:ext uri="{FF2B5EF4-FFF2-40B4-BE49-F238E27FC236}">
                <a16:creationId xmlns:a16="http://schemas.microsoft.com/office/drawing/2014/main" id="{0C8FAF98-3841-78A9-F717-434E1E0B7741}"/>
              </a:ext>
            </a:extLst>
          </p:cNvPr>
          <p:cNvSpPr>
            <a:spLocks noGrp="1"/>
          </p:cNvSpPr>
          <p:nvPr>
            <p:ph idx="1"/>
          </p:nvPr>
        </p:nvSpPr>
        <p:spPr>
          <a:xfrm>
            <a:off x="4705423" y="1700808"/>
            <a:ext cx="5341811" cy="4547591"/>
          </a:xfrm>
        </p:spPr>
        <p:txBody>
          <a:bodyPr>
            <a:normAutofit/>
          </a:bodyPr>
          <a:lstStyle/>
          <a:p>
            <a:pPr marL="0" marR="0" lvl="0" indent="0" defTabSz="457063" rtl="0" eaLnBrk="1" fontAlgn="auto" latinLnBrk="0" hangingPunct="1">
              <a:lnSpc>
                <a:spcPct val="90000"/>
              </a:lnSpc>
              <a:spcBef>
                <a:spcPts val="0"/>
              </a:spcBef>
              <a:spcAft>
                <a:spcPts val="0"/>
              </a:spcAft>
              <a:buClr>
                <a:srgbClr val="ACD433"/>
              </a:buClr>
              <a:buSzPct val="80000"/>
              <a:buFont typeface="Wingdings 3" charset="2"/>
              <a:buNone/>
              <a:tabLst/>
              <a:defRPr/>
            </a:pPr>
            <a:r>
              <a:rPr kumimoji="0" lang="en-US" sz="1800" b="1" i="0" u="none" strike="noStrike" kern="1200" cap="none" spc="0" normalizeH="0" baseline="0" noProof="0" dirty="0">
                <a:ln>
                  <a:noFill/>
                </a:ln>
                <a:effectLst/>
                <a:uLnTx/>
                <a:uFillTx/>
                <a:latin typeface="Century Gothic" panose="020B0502020202020204"/>
                <a:ea typeface="+mj-ea"/>
                <a:cs typeface="+mj-cs"/>
              </a:rPr>
              <a:t>English Language Arts</a:t>
            </a:r>
            <a:endParaRPr kumimoji="0" lang="en-US" sz="1800" b="0" i="0" u="none" strike="noStrike" kern="1200" cap="none" spc="0" normalizeH="0" baseline="0" noProof="0" dirty="0">
              <a:ln>
                <a:noFill/>
              </a:ln>
              <a:effectLst/>
              <a:uLnTx/>
              <a:uFillTx/>
              <a:latin typeface="Century Gothic" panose="020B0502020202020204"/>
              <a:ea typeface="+mj-ea"/>
              <a:cs typeface="+mj-cs"/>
            </a:endParaRPr>
          </a:p>
          <a:p>
            <a:pPr marL="342265" marR="0" lvl="0" indent="-342265" defTabSz="457063" rtl="0" eaLnBrk="1" fontAlgn="auto" latinLnBrk="0" hangingPunct="1">
              <a:lnSpc>
                <a:spcPct val="90000"/>
              </a:lnSpc>
              <a:spcBef>
                <a:spcPts val="0"/>
              </a:spcBef>
              <a:spcAft>
                <a:spcPts val="0"/>
              </a:spcAft>
              <a:buClr>
                <a:srgbClr val="ACD433"/>
              </a:buClr>
              <a:buSzPct val="80000"/>
              <a:buFont typeface="Wingdings 3" charset="2"/>
              <a:buChar char=""/>
              <a:tabLst/>
              <a:defRPr/>
            </a:pPr>
            <a:r>
              <a:rPr kumimoji="0" lang="en-US" sz="1800" b="0" i="0" u="none" strike="noStrike" kern="1200" cap="none" spc="0" normalizeH="0" baseline="0" noProof="0" dirty="0">
                <a:ln>
                  <a:noFill/>
                </a:ln>
                <a:effectLst/>
                <a:uLnTx/>
                <a:uFillTx/>
                <a:latin typeface="Century Gothic" panose="020B0502020202020204"/>
                <a:ea typeface="+mj-ea"/>
                <a:cs typeface="+mj-cs"/>
              </a:rPr>
              <a:t>Comprehensive Focus</a:t>
            </a:r>
          </a:p>
          <a:p>
            <a:pPr marL="342265" marR="0" lvl="0" indent="-342265" defTabSz="457063" rtl="0" eaLnBrk="1" fontAlgn="auto" latinLnBrk="0" hangingPunct="1">
              <a:lnSpc>
                <a:spcPct val="90000"/>
              </a:lnSpc>
              <a:spcBef>
                <a:spcPts val="0"/>
              </a:spcBef>
              <a:spcAft>
                <a:spcPts val="0"/>
              </a:spcAft>
              <a:buClr>
                <a:srgbClr val="ACD433"/>
              </a:buClr>
              <a:buSzPct val="80000"/>
              <a:buFont typeface="Wingdings 3" charset="2"/>
              <a:buChar char=""/>
              <a:tabLst/>
              <a:defRPr/>
            </a:pPr>
            <a:r>
              <a:rPr kumimoji="0" lang="en-US" sz="1800" b="0" i="0" u="none" strike="noStrike" kern="1200" cap="none" spc="0" normalizeH="0" baseline="0" noProof="0" dirty="0">
                <a:ln>
                  <a:noFill/>
                </a:ln>
                <a:effectLst/>
                <a:uLnTx/>
                <a:uFillTx/>
                <a:latin typeface="Century Gothic" panose="020B0502020202020204"/>
                <a:ea typeface="+mj-ea"/>
                <a:cs typeface="+mj-cs"/>
              </a:rPr>
              <a:t>Literary Focus</a:t>
            </a:r>
          </a:p>
          <a:p>
            <a:pPr marL="0" marR="0" lvl="0" indent="0" defTabSz="457063" rtl="0" eaLnBrk="1" fontAlgn="auto" latinLnBrk="0" hangingPunct="1">
              <a:lnSpc>
                <a:spcPct val="90000"/>
              </a:lnSpc>
              <a:spcBef>
                <a:spcPts val="0"/>
              </a:spcBef>
              <a:spcAft>
                <a:spcPts val="0"/>
              </a:spcAft>
              <a:buClr>
                <a:srgbClr val="ACD433"/>
              </a:buClr>
              <a:buSzPct val="80000"/>
              <a:buNone/>
              <a:tabLst/>
              <a:defRPr/>
            </a:pPr>
            <a:endParaRPr kumimoji="0" lang="en-US" sz="1800" b="0" i="0" u="none" strike="noStrike" kern="1200" cap="none" spc="0" normalizeH="0" baseline="0" noProof="0" dirty="0">
              <a:ln>
                <a:noFill/>
              </a:ln>
              <a:effectLst/>
              <a:uLnTx/>
              <a:uFillTx/>
              <a:latin typeface="Century Gothic" panose="020B0502020202020204"/>
              <a:ea typeface="+mj-ea"/>
              <a:cs typeface="+mj-cs"/>
            </a:endParaRPr>
          </a:p>
          <a:p>
            <a:pPr marL="0" marR="0" lvl="0" indent="0" defTabSz="457063" rtl="0" eaLnBrk="1" fontAlgn="auto" latinLnBrk="0" hangingPunct="1">
              <a:lnSpc>
                <a:spcPct val="90000"/>
              </a:lnSpc>
              <a:spcBef>
                <a:spcPts val="0"/>
              </a:spcBef>
              <a:spcAft>
                <a:spcPts val="0"/>
              </a:spcAft>
              <a:buClr>
                <a:srgbClr val="ACD433"/>
              </a:buClr>
              <a:buSzPct val="80000"/>
              <a:buFont typeface="Wingdings 3" charset="2"/>
              <a:buNone/>
              <a:tabLst/>
              <a:defRPr/>
            </a:pPr>
            <a:endParaRPr kumimoji="0" lang="en-US" sz="1800" b="1" i="0" u="none" strike="noStrike" kern="1200" cap="none" spc="0" normalizeH="0" baseline="0" noProof="0" dirty="0">
              <a:ln>
                <a:noFill/>
              </a:ln>
              <a:effectLst/>
              <a:uLnTx/>
              <a:uFillTx/>
              <a:latin typeface="Century Gothic" panose="020B0502020202020204"/>
              <a:ea typeface="+mj-ea"/>
              <a:cs typeface="+mj-cs"/>
            </a:endParaRPr>
          </a:p>
          <a:p>
            <a:pPr marL="0" marR="0" lvl="0" indent="0" defTabSz="457063" rtl="0" eaLnBrk="1" fontAlgn="auto" latinLnBrk="0" hangingPunct="1">
              <a:lnSpc>
                <a:spcPct val="90000"/>
              </a:lnSpc>
              <a:spcBef>
                <a:spcPts val="0"/>
              </a:spcBef>
              <a:spcAft>
                <a:spcPts val="0"/>
              </a:spcAft>
              <a:buClr>
                <a:srgbClr val="ACD433"/>
              </a:buClr>
              <a:buSzPct val="80000"/>
              <a:buFont typeface="Wingdings 3" charset="2"/>
              <a:buNone/>
              <a:tabLst/>
              <a:defRPr/>
            </a:pPr>
            <a:r>
              <a:rPr kumimoji="0" lang="en-US" sz="1800" b="1" i="0" u="none" strike="noStrike" kern="1200" cap="none" spc="0" normalizeH="0" baseline="0" noProof="0" dirty="0">
                <a:ln>
                  <a:noFill/>
                </a:ln>
                <a:effectLst/>
                <a:uLnTx/>
                <a:uFillTx/>
                <a:latin typeface="Century Gothic" panose="020B0502020202020204"/>
                <a:ea typeface="+mj-ea"/>
                <a:cs typeface="+mj-cs"/>
              </a:rPr>
              <a:t>History of Canada</a:t>
            </a:r>
            <a:endParaRPr kumimoji="0" lang="en-US" sz="1800" b="0" i="0" u="none" strike="noStrike" kern="1200" cap="none" spc="0" normalizeH="0" baseline="0" noProof="0" dirty="0">
              <a:ln>
                <a:noFill/>
              </a:ln>
              <a:effectLst/>
              <a:uLnTx/>
              <a:uFillTx/>
              <a:latin typeface="Century Gothic" panose="020B0502020202020204"/>
              <a:ea typeface="+mj-ea"/>
              <a:cs typeface="+mj-cs"/>
            </a:endParaRPr>
          </a:p>
          <a:p>
            <a:pPr marL="0" marR="0" lvl="0" indent="0" defTabSz="457063" rtl="0" eaLnBrk="1" fontAlgn="auto" latinLnBrk="0" hangingPunct="1">
              <a:lnSpc>
                <a:spcPct val="90000"/>
              </a:lnSpc>
              <a:spcBef>
                <a:spcPts val="0"/>
              </a:spcBef>
              <a:spcAft>
                <a:spcPts val="0"/>
              </a:spcAft>
              <a:buClr>
                <a:srgbClr val="ACD433"/>
              </a:buClr>
              <a:buSzPct val="80000"/>
              <a:buFont typeface="Wingdings 3" charset="2"/>
              <a:buNone/>
              <a:tabLst/>
              <a:defRPr/>
            </a:pPr>
            <a:endParaRPr kumimoji="0" lang="en-US" sz="1800" b="1" i="0" u="none" strike="noStrike" kern="1200" cap="none" spc="0" normalizeH="0" baseline="0" noProof="0" dirty="0">
              <a:ln>
                <a:noFill/>
              </a:ln>
              <a:effectLst/>
              <a:uLnTx/>
              <a:uFillTx/>
              <a:latin typeface="Century Gothic" panose="020B0502020202020204"/>
              <a:ea typeface="+mj-ea"/>
              <a:cs typeface="+mj-cs"/>
            </a:endParaRPr>
          </a:p>
          <a:p>
            <a:pPr marL="0" marR="0" lvl="0" indent="0" defTabSz="457063" rtl="0" eaLnBrk="1" fontAlgn="auto" latinLnBrk="0" hangingPunct="1">
              <a:lnSpc>
                <a:spcPct val="90000"/>
              </a:lnSpc>
              <a:spcBef>
                <a:spcPts val="0"/>
              </a:spcBef>
              <a:spcAft>
                <a:spcPts val="0"/>
              </a:spcAft>
              <a:buClr>
                <a:srgbClr val="ACD433"/>
              </a:buClr>
              <a:buSzPct val="80000"/>
              <a:buFont typeface="Wingdings 3" charset="2"/>
              <a:buNone/>
              <a:tabLst/>
              <a:defRPr/>
            </a:pPr>
            <a:r>
              <a:rPr kumimoji="0" lang="en-US" sz="1800" b="1" i="0" u="none" strike="noStrike" kern="1200" cap="none" spc="0" normalizeH="0" baseline="0" noProof="0" dirty="0">
                <a:ln>
                  <a:noFill/>
                </a:ln>
                <a:effectLst/>
                <a:uLnTx/>
                <a:uFillTx/>
                <a:latin typeface="Century Gothic" panose="020B0502020202020204"/>
                <a:ea typeface="+mj-ea"/>
                <a:cs typeface="+mj-cs"/>
              </a:rPr>
              <a:t>Mathematics</a:t>
            </a:r>
            <a:endParaRPr kumimoji="0" lang="en-US" sz="1800" b="0" i="0" u="none" strike="noStrike" kern="1200" cap="none" spc="0" normalizeH="0" baseline="0" noProof="0" dirty="0">
              <a:ln>
                <a:noFill/>
              </a:ln>
              <a:effectLst/>
              <a:uLnTx/>
              <a:uFillTx/>
              <a:latin typeface="Century Gothic" panose="020B0502020202020204"/>
              <a:ea typeface="+mj-ea"/>
              <a:cs typeface="+mj-cs"/>
            </a:endParaRPr>
          </a:p>
          <a:p>
            <a:pPr marL="342265" marR="0" lvl="0" indent="-342265" defTabSz="457063" rtl="0" eaLnBrk="1" fontAlgn="auto" latinLnBrk="0" hangingPunct="1">
              <a:lnSpc>
                <a:spcPct val="90000"/>
              </a:lnSpc>
              <a:spcBef>
                <a:spcPts val="0"/>
              </a:spcBef>
              <a:spcAft>
                <a:spcPts val="0"/>
              </a:spcAft>
              <a:buClr>
                <a:srgbClr val="ACD433"/>
              </a:buClr>
              <a:buSzPct val="80000"/>
              <a:buFont typeface="Wingdings 3" charset="2"/>
              <a:buChar char=""/>
              <a:tabLst/>
              <a:defRPr/>
            </a:pPr>
            <a:r>
              <a:rPr kumimoji="0" lang="en-US" sz="1800" b="0" i="0" u="none" strike="noStrike" kern="1200" cap="none" spc="0" normalizeH="0" baseline="0" noProof="0" dirty="0">
                <a:ln>
                  <a:noFill/>
                </a:ln>
                <a:effectLst/>
                <a:uLnTx/>
                <a:uFillTx/>
                <a:latin typeface="Century Gothic" panose="020B0502020202020204"/>
                <a:ea typeface="+mj-ea"/>
                <a:cs typeface="+mj-cs"/>
              </a:rPr>
              <a:t>Applied</a:t>
            </a:r>
          </a:p>
          <a:p>
            <a:pPr marL="342265" marR="0" lvl="0" indent="-342265" defTabSz="457063" rtl="0" eaLnBrk="1" fontAlgn="auto" latinLnBrk="0" hangingPunct="1">
              <a:lnSpc>
                <a:spcPct val="90000"/>
              </a:lnSpc>
              <a:spcBef>
                <a:spcPts val="0"/>
              </a:spcBef>
              <a:spcAft>
                <a:spcPts val="0"/>
              </a:spcAft>
              <a:buClr>
                <a:srgbClr val="ACD433"/>
              </a:buClr>
              <a:buSzPct val="80000"/>
              <a:buFont typeface="Wingdings 3" charset="2"/>
              <a:buChar char=""/>
              <a:tabLst/>
              <a:defRPr/>
            </a:pPr>
            <a:r>
              <a:rPr kumimoji="0" lang="en-US" sz="1800" b="0" i="0" u="none" strike="noStrike" kern="1200" cap="none" spc="0" normalizeH="0" baseline="0" noProof="0" dirty="0">
                <a:ln>
                  <a:noFill/>
                </a:ln>
                <a:effectLst/>
                <a:uLnTx/>
                <a:uFillTx/>
                <a:latin typeface="Century Gothic" panose="020B0502020202020204"/>
                <a:ea typeface="+mj-ea"/>
                <a:cs typeface="+mj-cs"/>
              </a:rPr>
              <a:t>Essentials</a:t>
            </a:r>
          </a:p>
          <a:p>
            <a:pPr marL="342265" marR="0" lvl="0" indent="-342265" defTabSz="457063" rtl="0" eaLnBrk="1" fontAlgn="auto" latinLnBrk="0" hangingPunct="1">
              <a:lnSpc>
                <a:spcPct val="90000"/>
              </a:lnSpc>
              <a:spcBef>
                <a:spcPts val="0"/>
              </a:spcBef>
              <a:spcAft>
                <a:spcPts val="0"/>
              </a:spcAft>
              <a:buClr>
                <a:srgbClr val="ACD433"/>
              </a:buClr>
              <a:buSzPct val="80000"/>
              <a:buFont typeface="Wingdings 3" charset="2"/>
              <a:buChar char=""/>
              <a:tabLst/>
              <a:defRPr/>
            </a:pPr>
            <a:r>
              <a:rPr kumimoji="0" lang="en-US" sz="1800" b="0" i="0" u="none" strike="noStrike" kern="1200" cap="none" spc="0" normalizeH="0" baseline="0" noProof="0" dirty="0">
                <a:ln>
                  <a:noFill/>
                </a:ln>
                <a:effectLst/>
                <a:uLnTx/>
                <a:uFillTx/>
                <a:latin typeface="Century Gothic" panose="020B0502020202020204"/>
                <a:ea typeface="+mj-ea"/>
                <a:cs typeface="+mj-cs"/>
              </a:rPr>
              <a:t>Pre-Calculus</a:t>
            </a:r>
            <a:endParaRPr kumimoji="0" lang="en-US" sz="1800" b="1" i="0" u="none" strike="noStrike" kern="1200" cap="none" spc="0" normalizeH="0" baseline="0" noProof="0" dirty="0">
              <a:ln>
                <a:noFill/>
              </a:ln>
              <a:effectLst/>
              <a:uLnTx/>
              <a:uFillTx/>
              <a:latin typeface="Century Gothic" panose="020B0502020202020204"/>
              <a:ea typeface="+mj-ea"/>
              <a:cs typeface="+mj-cs"/>
            </a:endParaRPr>
          </a:p>
          <a:p>
            <a:pPr marL="0" marR="0" lvl="0" indent="0" defTabSz="457063" rtl="0" eaLnBrk="1" fontAlgn="auto" latinLnBrk="0" hangingPunct="1">
              <a:lnSpc>
                <a:spcPct val="90000"/>
              </a:lnSpc>
              <a:spcBef>
                <a:spcPts val="0"/>
              </a:spcBef>
              <a:spcAft>
                <a:spcPts val="0"/>
              </a:spcAft>
              <a:buClr>
                <a:srgbClr val="ACD433"/>
              </a:buClr>
              <a:buSzPct val="80000"/>
              <a:buFont typeface="Wingdings 3" charset="2"/>
              <a:buNone/>
              <a:tabLst/>
              <a:defRPr/>
            </a:pPr>
            <a:endParaRPr kumimoji="0" lang="en-US" sz="1800" b="1" i="0" u="none" strike="noStrike" kern="1200" cap="none" spc="0" normalizeH="0" baseline="0" noProof="0" dirty="0">
              <a:ln>
                <a:noFill/>
              </a:ln>
              <a:effectLst/>
              <a:uLnTx/>
              <a:uFillTx/>
              <a:latin typeface="Century Gothic" panose="020B0502020202020204"/>
              <a:ea typeface="+mj-ea"/>
              <a:cs typeface="+mj-cs"/>
            </a:endParaRPr>
          </a:p>
          <a:p>
            <a:pPr marL="0" marR="0" lvl="0" indent="0" defTabSz="457063" rtl="0" eaLnBrk="1" fontAlgn="auto" latinLnBrk="0" hangingPunct="1">
              <a:lnSpc>
                <a:spcPct val="90000"/>
              </a:lnSpc>
              <a:spcBef>
                <a:spcPts val="0"/>
              </a:spcBef>
              <a:spcAft>
                <a:spcPts val="0"/>
              </a:spcAft>
              <a:buClr>
                <a:srgbClr val="ACD433"/>
              </a:buClr>
              <a:buSzPct val="80000"/>
              <a:buFont typeface="Wingdings 3" charset="2"/>
              <a:buNone/>
              <a:tabLst/>
              <a:defRPr/>
            </a:pPr>
            <a:r>
              <a:rPr kumimoji="0" lang="en-US" sz="1800" b="1" i="0" u="none" strike="noStrike" kern="1200" cap="none" spc="0" normalizeH="0" baseline="0" noProof="0" dirty="0">
                <a:ln>
                  <a:noFill/>
                </a:ln>
                <a:effectLst/>
                <a:uLnTx/>
                <a:uFillTx/>
                <a:latin typeface="Century Gothic" panose="020B0502020202020204"/>
                <a:ea typeface="+mj-ea"/>
                <a:cs typeface="+mj-cs"/>
              </a:rPr>
              <a:t>Physical Education</a:t>
            </a:r>
            <a:endParaRPr kumimoji="0" lang="en-US" sz="1800" b="0" i="0" u="none" strike="noStrike" kern="1200" cap="none" spc="0" normalizeH="0" baseline="0" noProof="0" dirty="0">
              <a:ln>
                <a:noFill/>
              </a:ln>
              <a:effectLst/>
              <a:uLnTx/>
              <a:uFillTx/>
              <a:latin typeface="Century Gothic" panose="020B0502020202020204"/>
              <a:ea typeface="+mj-ea"/>
              <a:cs typeface="+mj-cs"/>
            </a:endParaRPr>
          </a:p>
          <a:p>
            <a:pPr marL="342265" marR="0" lvl="0" indent="-342265" defTabSz="457063" rtl="0" eaLnBrk="1" fontAlgn="auto" latinLnBrk="0" hangingPunct="1">
              <a:lnSpc>
                <a:spcPct val="90000"/>
              </a:lnSpc>
              <a:spcBef>
                <a:spcPts val="0"/>
              </a:spcBef>
              <a:spcAft>
                <a:spcPts val="0"/>
              </a:spcAft>
              <a:buClr>
                <a:srgbClr val="ACD433"/>
              </a:buClr>
              <a:buSzPct val="80000"/>
              <a:buFont typeface="Wingdings 3" charset="2"/>
              <a:buChar char=""/>
              <a:tabLst/>
              <a:defRPr/>
            </a:pPr>
            <a:r>
              <a:rPr kumimoji="0" lang="en-US" sz="1800" b="0" i="0" u="none" strike="noStrike" kern="1200" cap="none" spc="0" normalizeH="0" baseline="0" noProof="0" dirty="0">
                <a:ln>
                  <a:noFill/>
                </a:ln>
                <a:effectLst/>
                <a:uLnTx/>
                <a:uFillTx/>
                <a:latin typeface="Century Gothic" panose="020B0502020202020204"/>
                <a:ea typeface="+mj-ea"/>
                <a:cs typeface="+mj-cs"/>
              </a:rPr>
              <a:t>25% in class 75% out of class</a:t>
            </a:r>
          </a:p>
          <a:p>
            <a:pPr marL="342265" marR="0" lvl="0" indent="-342265" defTabSz="457063" rtl="0" eaLnBrk="1" fontAlgn="auto" latinLnBrk="0" hangingPunct="1">
              <a:lnSpc>
                <a:spcPct val="90000"/>
              </a:lnSpc>
              <a:spcBef>
                <a:spcPts val="0"/>
              </a:spcBef>
              <a:spcAft>
                <a:spcPts val="0"/>
              </a:spcAft>
              <a:buClr>
                <a:srgbClr val="ACD433"/>
              </a:buClr>
              <a:buSzPct val="80000"/>
              <a:buFont typeface="Wingdings 3" charset="2"/>
              <a:buChar char=""/>
              <a:tabLst/>
              <a:defRPr/>
            </a:pPr>
            <a:r>
              <a:rPr kumimoji="0" lang="en-US" sz="1800" b="0" i="0" u="none" strike="noStrike" kern="1200" cap="none" spc="0" normalizeH="0" baseline="0" noProof="0" dirty="0">
                <a:ln>
                  <a:noFill/>
                </a:ln>
                <a:effectLst/>
                <a:uLnTx/>
                <a:uFillTx/>
                <a:latin typeface="Century Gothic" panose="020B0502020202020204"/>
                <a:ea typeface="+mj-ea"/>
                <a:cs typeface="+mj-cs"/>
              </a:rPr>
              <a:t>Lifeguard Course – 100% in class</a:t>
            </a:r>
          </a:p>
          <a:p>
            <a:pPr marL="342265" indent="-342265">
              <a:lnSpc>
                <a:spcPct val="90000"/>
              </a:lnSpc>
              <a:spcBef>
                <a:spcPts val="0"/>
              </a:spcBef>
              <a:buClr>
                <a:srgbClr val="ACD433"/>
              </a:buClr>
              <a:defRPr/>
            </a:pPr>
            <a:r>
              <a:rPr kumimoji="0" lang="en-US" sz="1800" b="0" i="0" u="none" strike="noStrike" kern="1200" cap="none" spc="0" normalizeH="0" baseline="0" noProof="0" dirty="0">
                <a:ln>
                  <a:noFill/>
                </a:ln>
                <a:effectLst/>
                <a:uLnTx/>
                <a:uFillTx/>
                <a:latin typeface="Century Gothic" panose="020B0502020202020204"/>
                <a:ea typeface="+mj-ea"/>
                <a:cs typeface="+mj-cs"/>
              </a:rPr>
              <a:t>100% in class</a:t>
            </a:r>
          </a:p>
          <a:p>
            <a:pPr marL="742195" lvl="1" indent="-342265">
              <a:lnSpc>
                <a:spcPct val="90000"/>
              </a:lnSpc>
              <a:spcBef>
                <a:spcPts val="0"/>
              </a:spcBef>
              <a:buClr>
                <a:srgbClr val="ACD433"/>
              </a:buClr>
              <a:defRPr/>
            </a:pPr>
            <a:r>
              <a:rPr kumimoji="0" lang="en-US" sz="1800" b="0" i="0" u="none" strike="noStrike" kern="1200" cap="none" spc="0" normalizeH="0" baseline="0" noProof="0" dirty="0">
                <a:ln>
                  <a:noFill/>
                </a:ln>
                <a:effectLst/>
                <a:uLnTx/>
                <a:uFillTx/>
                <a:latin typeface="Century Gothic" panose="020B0502020202020204"/>
                <a:ea typeface="+mj-ea"/>
                <a:cs typeface="+mj-cs"/>
              </a:rPr>
              <a:t>Education Physique 30F</a:t>
            </a:r>
          </a:p>
          <a:p>
            <a:pPr>
              <a:lnSpc>
                <a:spcPct val="90000"/>
              </a:lnSpc>
            </a:pPr>
            <a:endParaRPr lang="en-US" sz="1400" dirty="0"/>
          </a:p>
        </p:txBody>
      </p:sp>
    </p:spTree>
    <p:extLst>
      <p:ext uri="{BB962C8B-B14F-4D97-AF65-F5344CB8AC3E}">
        <p14:creationId xmlns:p14="http://schemas.microsoft.com/office/powerpoint/2010/main" val="60486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0F5A-A66B-6EC9-8D17-4BEE9DF840BE}"/>
              </a:ext>
            </a:extLst>
          </p:cNvPr>
          <p:cNvSpPr>
            <a:spLocks noGrp="1"/>
          </p:cNvSpPr>
          <p:nvPr>
            <p:ph type="title"/>
          </p:nvPr>
        </p:nvSpPr>
        <p:spPr/>
        <p:txBody>
          <a:bodyPr/>
          <a:lstStyle/>
          <a:p>
            <a:r>
              <a:rPr lang="en-US" sz="2800" dirty="0"/>
              <a:t>What is the difference between Comprehensive and Literary Focus?</a:t>
            </a:r>
          </a:p>
        </p:txBody>
      </p:sp>
      <p:sp>
        <p:nvSpPr>
          <p:cNvPr id="3" name="Text Placeholder 2">
            <a:extLst>
              <a:ext uri="{FF2B5EF4-FFF2-40B4-BE49-F238E27FC236}">
                <a16:creationId xmlns:a16="http://schemas.microsoft.com/office/drawing/2014/main" id="{6B84A5B2-F0C0-DF7F-D14C-59C5BF717699}"/>
              </a:ext>
            </a:extLst>
          </p:cNvPr>
          <p:cNvSpPr>
            <a:spLocks noGrp="1"/>
          </p:cNvSpPr>
          <p:nvPr>
            <p:ph type="body" idx="1"/>
          </p:nvPr>
        </p:nvSpPr>
        <p:spPr/>
        <p:txBody>
          <a:bodyPr/>
          <a:lstStyle/>
          <a:p>
            <a:r>
              <a:rPr lang="en-US" sz="2350" dirty="0"/>
              <a:t>Comprehensive</a:t>
            </a:r>
            <a:endParaRPr lang="en-US" dirty="0"/>
          </a:p>
        </p:txBody>
      </p:sp>
      <p:sp>
        <p:nvSpPr>
          <p:cNvPr id="4" name="Text Placeholder 3">
            <a:extLst>
              <a:ext uri="{FF2B5EF4-FFF2-40B4-BE49-F238E27FC236}">
                <a16:creationId xmlns:a16="http://schemas.microsoft.com/office/drawing/2014/main" id="{0C7CC302-58B5-5BB0-8BBD-81C382C008D4}"/>
              </a:ext>
            </a:extLst>
          </p:cNvPr>
          <p:cNvSpPr>
            <a:spLocks noGrp="1"/>
          </p:cNvSpPr>
          <p:nvPr>
            <p:ph type="body" sz="half" idx="15"/>
          </p:nvPr>
        </p:nvSpPr>
        <p:spPr/>
        <p:txBody>
          <a:bodyPr/>
          <a:lstStyle/>
          <a:p>
            <a:r>
              <a:rPr lang="en-CA" dirty="0">
                <a:solidFill>
                  <a:schemeClr val="bg1"/>
                </a:solidFill>
                <a:latin typeface="Arial"/>
                <a:cs typeface="Arial"/>
              </a:rPr>
              <a:t>This course </a:t>
            </a:r>
            <a:r>
              <a:rPr lang="en-CA" b="1" dirty="0">
                <a:solidFill>
                  <a:schemeClr val="bg1"/>
                </a:solidFill>
                <a:latin typeface="Arial"/>
                <a:cs typeface="Arial"/>
              </a:rPr>
              <a:t>balances practical and literary purposes</a:t>
            </a:r>
            <a:r>
              <a:rPr lang="en-CA" dirty="0">
                <a:solidFill>
                  <a:schemeClr val="bg1"/>
                </a:solidFill>
                <a:latin typeface="Arial"/>
                <a:cs typeface="Arial"/>
              </a:rPr>
              <a:t> and uses of language. </a:t>
            </a:r>
            <a:endParaRPr lang="en-US" dirty="0">
              <a:solidFill>
                <a:schemeClr val="bg1"/>
              </a:solidFill>
              <a:ea typeface="+mj-lt"/>
              <a:cs typeface="+mj-lt"/>
            </a:endParaRPr>
          </a:p>
          <a:p>
            <a:r>
              <a:rPr lang="en-CA" dirty="0">
                <a:solidFill>
                  <a:schemeClr val="bg1"/>
                </a:solidFill>
                <a:latin typeface="Arial"/>
                <a:cs typeface="Arial"/>
              </a:rPr>
              <a:t>Students explore and use language for practical purposes such as to inform, direct, persuade, plan, analyze, and explain.  </a:t>
            </a:r>
            <a:endParaRPr lang="en-US" dirty="0">
              <a:solidFill>
                <a:schemeClr val="bg1"/>
              </a:solidFill>
              <a:ea typeface="+mj-lt"/>
              <a:cs typeface="+mj-lt"/>
            </a:endParaRPr>
          </a:p>
          <a:p>
            <a:r>
              <a:rPr lang="en-CA" dirty="0">
                <a:solidFill>
                  <a:schemeClr val="bg1"/>
                </a:solidFill>
                <a:latin typeface="Arial"/>
                <a:cs typeface="Arial"/>
              </a:rPr>
              <a:t> During the course, students communicate orally, in writing and visually.</a:t>
            </a:r>
            <a:endParaRPr lang="en-US" dirty="0">
              <a:solidFill>
                <a:schemeClr val="bg1"/>
              </a:solidFill>
              <a:ea typeface="+mj-lt"/>
              <a:cs typeface="+mj-lt"/>
            </a:endParaRPr>
          </a:p>
          <a:p>
            <a:r>
              <a:rPr lang="en-CA" dirty="0">
                <a:solidFill>
                  <a:schemeClr val="bg1"/>
                </a:solidFill>
                <a:latin typeface="Arial"/>
                <a:cs typeface="Arial"/>
              </a:rPr>
              <a:t>This course is similar in layout to the Grade 10 foundations course.</a:t>
            </a:r>
            <a:endParaRPr lang="en-US" dirty="0">
              <a:solidFill>
                <a:schemeClr val="bg1"/>
              </a:solidFill>
              <a:ea typeface="+mj-lt"/>
              <a:cs typeface="+mj-lt"/>
            </a:endParaRPr>
          </a:p>
          <a:p>
            <a:endParaRPr lang="en-CA" dirty="0">
              <a:ea typeface="+mj-lt"/>
              <a:cs typeface="+mj-lt"/>
            </a:endParaRPr>
          </a:p>
          <a:p>
            <a:endParaRPr lang="en-US" dirty="0"/>
          </a:p>
        </p:txBody>
      </p:sp>
      <p:sp>
        <p:nvSpPr>
          <p:cNvPr id="5" name="Text Placeholder 4">
            <a:extLst>
              <a:ext uri="{FF2B5EF4-FFF2-40B4-BE49-F238E27FC236}">
                <a16:creationId xmlns:a16="http://schemas.microsoft.com/office/drawing/2014/main" id="{2AA148AA-F383-4FD5-14E0-3C9CCF25A296}"/>
              </a:ext>
            </a:extLst>
          </p:cNvPr>
          <p:cNvSpPr>
            <a:spLocks noGrp="1"/>
          </p:cNvSpPr>
          <p:nvPr>
            <p:ph type="body" sz="quarter" idx="3"/>
          </p:nvPr>
        </p:nvSpPr>
        <p:spPr/>
        <p:txBody>
          <a:bodyPr/>
          <a:lstStyle/>
          <a:p>
            <a:r>
              <a:rPr lang="en-US" sz="2350" dirty="0"/>
              <a:t>Literary</a:t>
            </a:r>
            <a:endParaRPr lang="en-US" dirty="0"/>
          </a:p>
        </p:txBody>
      </p:sp>
      <p:sp>
        <p:nvSpPr>
          <p:cNvPr id="6" name="Text Placeholder 5">
            <a:extLst>
              <a:ext uri="{FF2B5EF4-FFF2-40B4-BE49-F238E27FC236}">
                <a16:creationId xmlns:a16="http://schemas.microsoft.com/office/drawing/2014/main" id="{1817D581-0950-C8AD-DEA5-8F9F8A7BB676}"/>
              </a:ext>
            </a:extLst>
          </p:cNvPr>
          <p:cNvSpPr>
            <a:spLocks noGrp="1"/>
          </p:cNvSpPr>
          <p:nvPr>
            <p:ph type="body" sz="half" idx="16"/>
          </p:nvPr>
        </p:nvSpPr>
        <p:spPr/>
        <p:txBody>
          <a:bodyPr/>
          <a:lstStyle/>
          <a:p>
            <a:r>
              <a:rPr lang="en-CA" dirty="0">
                <a:solidFill>
                  <a:schemeClr val="bg1"/>
                </a:solidFill>
                <a:latin typeface="Arial"/>
                <a:cs typeface="Arial"/>
              </a:rPr>
              <a:t>This is a course for students who wish to focus on </a:t>
            </a:r>
            <a:r>
              <a:rPr lang="en-CA" b="1" dirty="0">
                <a:solidFill>
                  <a:schemeClr val="bg1"/>
                </a:solidFill>
                <a:latin typeface="Arial"/>
                <a:cs typeface="Arial"/>
              </a:rPr>
              <a:t>creative</a:t>
            </a:r>
            <a:r>
              <a:rPr lang="en-CA" dirty="0">
                <a:solidFill>
                  <a:schemeClr val="bg1"/>
                </a:solidFill>
                <a:latin typeface="Arial"/>
                <a:cs typeface="Arial"/>
              </a:rPr>
              <a:t> </a:t>
            </a:r>
            <a:r>
              <a:rPr lang="en-CA" b="1" dirty="0">
                <a:solidFill>
                  <a:schemeClr val="bg1"/>
                </a:solidFill>
                <a:latin typeface="Arial"/>
                <a:cs typeface="Arial"/>
              </a:rPr>
              <a:t>and literary forms </a:t>
            </a:r>
            <a:r>
              <a:rPr lang="en-CA" dirty="0">
                <a:solidFill>
                  <a:schemeClr val="bg1"/>
                </a:solidFill>
                <a:latin typeface="Arial"/>
                <a:cs typeface="Arial"/>
              </a:rPr>
              <a:t>of language. </a:t>
            </a:r>
            <a:endParaRPr lang="en-US" dirty="0">
              <a:solidFill>
                <a:schemeClr val="bg1"/>
              </a:solidFill>
              <a:ea typeface="+mj-lt"/>
              <a:cs typeface="+mj-lt"/>
            </a:endParaRPr>
          </a:p>
          <a:p>
            <a:r>
              <a:rPr lang="en-CA" dirty="0">
                <a:solidFill>
                  <a:schemeClr val="bg1"/>
                </a:solidFill>
                <a:latin typeface="Arial"/>
                <a:cs typeface="Arial"/>
              </a:rPr>
              <a:t>Students study and produce a variety of spoken, written and visual texts that promote understanding and empathy, reflect culture, express feelings and experiences, and bring enjoyment. </a:t>
            </a:r>
            <a:endParaRPr lang="en-US" dirty="0">
              <a:solidFill>
                <a:schemeClr val="bg1"/>
              </a:solidFill>
              <a:ea typeface="+mj-lt"/>
              <a:cs typeface="+mj-lt"/>
            </a:endParaRPr>
          </a:p>
          <a:p>
            <a:r>
              <a:rPr lang="en-CA" dirty="0">
                <a:solidFill>
                  <a:schemeClr val="bg1"/>
                </a:solidFill>
                <a:latin typeface="Arial"/>
                <a:cs typeface="Arial"/>
              </a:rPr>
              <a:t>Students may also study and produce reviews, discussions or interpretations of various texts.</a:t>
            </a:r>
            <a:endParaRPr lang="en-US" dirty="0">
              <a:solidFill>
                <a:schemeClr val="bg1"/>
              </a:solidFill>
              <a:ea typeface="+mj-lt"/>
              <a:cs typeface="+mj-lt"/>
            </a:endParaRPr>
          </a:p>
          <a:p>
            <a:endParaRPr lang="en-US" dirty="0"/>
          </a:p>
        </p:txBody>
      </p:sp>
      <p:sp>
        <p:nvSpPr>
          <p:cNvPr id="7" name="Text Placeholder 6">
            <a:extLst>
              <a:ext uri="{FF2B5EF4-FFF2-40B4-BE49-F238E27FC236}">
                <a16:creationId xmlns:a16="http://schemas.microsoft.com/office/drawing/2014/main" id="{799EFE8D-1599-E929-72C6-BE9B21519247}"/>
              </a:ext>
            </a:extLst>
          </p:cNvPr>
          <p:cNvSpPr>
            <a:spLocks noGrp="1"/>
          </p:cNvSpPr>
          <p:nvPr>
            <p:ph type="body" sz="quarter" idx="13"/>
          </p:nvPr>
        </p:nvSpPr>
        <p:spPr/>
        <p:txBody>
          <a:bodyPr/>
          <a:lstStyle/>
          <a:p>
            <a:r>
              <a:rPr lang="en-US" sz="2350" dirty="0"/>
              <a:t>Transactional</a:t>
            </a:r>
            <a:endParaRPr lang="en-US" dirty="0"/>
          </a:p>
        </p:txBody>
      </p:sp>
      <p:sp>
        <p:nvSpPr>
          <p:cNvPr id="8" name="Text Placeholder 7">
            <a:extLst>
              <a:ext uri="{FF2B5EF4-FFF2-40B4-BE49-F238E27FC236}">
                <a16:creationId xmlns:a16="http://schemas.microsoft.com/office/drawing/2014/main" id="{FD326098-379F-72CE-F8F8-FA1DB2F58710}"/>
              </a:ext>
            </a:extLst>
          </p:cNvPr>
          <p:cNvSpPr>
            <a:spLocks noGrp="1"/>
          </p:cNvSpPr>
          <p:nvPr>
            <p:ph type="body" sz="half" idx="17"/>
          </p:nvPr>
        </p:nvSpPr>
        <p:spPr/>
        <p:txBody>
          <a:bodyPr>
            <a:normAutofit fontScale="92500"/>
          </a:bodyPr>
          <a:lstStyle/>
          <a:p>
            <a:r>
              <a:rPr lang="en-US" dirty="0">
                <a:solidFill>
                  <a:schemeClr val="bg1"/>
                </a:solidFill>
                <a:latin typeface="Arial"/>
                <a:ea typeface="+mj-lt"/>
                <a:cs typeface="+mj-lt"/>
              </a:rPr>
              <a:t>This course focuses on the </a:t>
            </a:r>
            <a:r>
              <a:rPr lang="en-US" b="1" dirty="0">
                <a:solidFill>
                  <a:schemeClr val="bg1"/>
                </a:solidFill>
                <a:latin typeface="Arial"/>
                <a:ea typeface="+mj-lt"/>
                <a:cs typeface="+mj-lt"/>
              </a:rPr>
              <a:t>day-to-day use of language</a:t>
            </a:r>
            <a:r>
              <a:rPr lang="en-US" dirty="0">
                <a:solidFill>
                  <a:schemeClr val="bg1"/>
                </a:solidFill>
                <a:latin typeface="Arial"/>
                <a:ea typeface="+mj-lt"/>
                <a:cs typeface="+mj-lt"/>
              </a:rPr>
              <a:t> for a variety of practical purposes. </a:t>
            </a:r>
          </a:p>
          <a:p>
            <a:r>
              <a:rPr lang="en-US" dirty="0">
                <a:solidFill>
                  <a:schemeClr val="bg1"/>
                </a:solidFill>
                <a:latin typeface="Arial"/>
                <a:ea typeface="+mj-lt"/>
                <a:cs typeface="+mj-lt"/>
              </a:rPr>
              <a:t>Students </a:t>
            </a:r>
            <a:r>
              <a:rPr lang="en-US" dirty="0" err="1">
                <a:solidFill>
                  <a:schemeClr val="bg1"/>
                </a:solidFill>
                <a:latin typeface="Arial"/>
                <a:ea typeface="+mj-lt"/>
                <a:cs typeface="+mj-lt"/>
              </a:rPr>
              <a:t>read,watch</a:t>
            </a:r>
            <a:r>
              <a:rPr lang="en-US" dirty="0">
                <a:solidFill>
                  <a:schemeClr val="bg1"/>
                </a:solidFill>
                <a:latin typeface="Arial"/>
                <a:ea typeface="+mj-lt"/>
                <a:cs typeface="+mj-lt"/>
              </a:rPr>
              <a:t>, listen and respond to various forms of communication. They speak, write and communicate visually for different purposes including informing, persuading, analyzing and explaining. </a:t>
            </a:r>
            <a:endParaRPr lang="en-US" dirty="0">
              <a:solidFill>
                <a:schemeClr val="bg1"/>
              </a:solidFill>
              <a:latin typeface="Arial"/>
              <a:ea typeface="+mj-lt"/>
              <a:cs typeface="Arial"/>
            </a:endParaRPr>
          </a:p>
          <a:p>
            <a:r>
              <a:rPr lang="en-US" dirty="0">
                <a:solidFill>
                  <a:schemeClr val="bg1"/>
                </a:solidFill>
                <a:latin typeface="Arial"/>
                <a:ea typeface="+mj-lt"/>
                <a:cs typeface="+mj-lt"/>
              </a:rPr>
              <a:t>Students may, for example, critically examine television commercials and news broadcasts, write articles and editorials, or listen to radio broadcasts and speeches to gather information and ideas.</a:t>
            </a:r>
            <a:endParaRPr lang="en-US" dirty="0">
              <a:solidFill>
                <a:schemeClr val="bg1"/>
              </a:solidFill>
              <a:latin typeface="Arial"/>
              <a:cs typeface="Arial"/>
            </a:endParaRPr>
          </a:p>
        </p:txBody>
      </p:sp>
    </p:spTree>
    <p:extLst>
      <p:ext uri="{BB962C8B-B14F-4D97-AF65-F5344CB8AC3E}">
        <p14:creationId xmlns:p14="http://schemas.microsoft.com/office/powerpoint/2010/main" val="332076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3F15-6181-AD6E-709C-708981766637}"/>
              </a:ext>
            </a:extLst>
          </p:cNvPr>
          <p:cNvSpPr>
            <a:spLocks noGrp="1"/>
          </p:cNvSpPr>
          <p:nvPr>
            <p:ph type="title"/>
          </p:nvPr>
        </p:nvSpPr>
        <p:spPr/>
        <p:txBody>
          <a:bodyPr/>
          <a:lstStyle/>
          <a:p>
            <a:r>
              <a:rPr lang="en-US" sz="4000" dirty="0"/>
              <a:t>What is the difference between Comprehensive and Literary Focus?</a:t>
            </a:r>
          </a:p>
        </p:txBody>
      </p:sp>
      <p:sp>
        <p:nvSpPr>
          <p:cNvPr id="3" name="Content Placeholder 2">
            <a:extLst>
              <a:ext uri="{FF2B5EF4-FFF2-40B4-BE49-F238E27FC236}">
                <a16:creationId xmlns:a16="http://schemas.microsoft.com/office/drawing/2014/main" id="{697B57E6-952B-30EA-62D0-CFC34E3B3FCD}"/>
              </a:ext>
            </a:extLst>
          </p:cNvPr>
          <p:cNvSpPr>
            <a:spLocks noGrp="1"/>
          </p:cNvSpPr>
          <p:nvPr>
            <p:ph sz="half" idx="1"/>
          </p:nvPr>
        </p:nvSpPr>
        <p:spPr/>
        <p:txBody>
          <a:bodyPr>
            <a:normAutofit fontScale="85000" lnSpcReduction="20000"/>
          </a:bodyPr>
          <a:lstStyle/>
          <a:p>
            <a:pPr marL="0" indent="0">
              <a:buNone/>
            </a:pPr>
            <a:r>
              <a:rPr lang="en-US" sz="2400" dirty="0"/>
              <a:t>Comprehensive Focus</a:t>
            </a:r>
          </a:p>
          <a:p>
            <a:r>
              <a:rPr lang="en-CA" sz="2400" dirty="0">
                <a:solidFill>
                  <a:schemeClr val="bg1"/>
                </a:solidFill>
                <a:latin typeface="Arial"/>
                <a:cs typeface="Arial"/>
              </a:rPr>
              <a:t>This course </a:t>
            </a:r>
            <a:r>
              <a:rPr lang="en-CA" sz="2400" b="1" dirty="0">
                <a:solidFill>
                  <a:schemeClr val="bg1"/>
                </a:solidFill>
                <a:latin typeface="Arial"/>
                <a:cs typeface="Arial"/>
              </a:rPr>
              <a:t>balances practical and literary purposes</a:t>
            </a:r>
            <a:r>
              <a:rPr lang="en-CA" sz="2400" dirty="0">
                <a:solidFill>
                  <a:schemeClr val="bg1"/>
                </a:solidFill>
                <a:latin typeface="Arial"/>
                <a:cs typeface="Arial"/>
              </a:rPr>
              <a:t> and uses of language. </a:t>
            </a:r>
            <a:endParaRPr lang="en-US" sz="2400" dirty="0">
              <a:solidFill>
                <a:schemeClr val="bg1"/>
              </a:solidFill>
              <a:ea typeface="+mj-lt"/>
              <a:cs typeface="+mj-lt"/>
            </a:endParaRPr>
          </a:p>
          <a:p>
            <a:r>
              <a:rPr lang="en-CA" sz="2400" dirty="0">
                <a:solidFill>
                  <a:schemeClr val="bg1"/>
                </a:solidFill>
                <a:latin typeface="Arial"/>
                <a:cs typeface="Arial"/>
              </a:rPr>
              <a:t>Students explore and use language for practical purposes such as to inform, direct, persuade, plan, analyze, and explain.  </a:t>
            </a:r>
            <a:endParaRPr lang="en-US" sz="2400" dirty="0">
              <a:solidFill>
                <a:schemeClr val="bg1"/>
              </a:solidFill>
              <a:ea typeface="+mj-lt"/>
              <a:cs typeface="+mj-lt"/>
            </a:endParaRPr>
          </a:p>
          <a:p>
            <a:r>
              <a:rPr lang="en-CA" sz="2400" dirty="0">
                <a:solidFill>
                  <a:schemeClr val="bg1"/>
                </a:solidFill>
                <a:latin typeface="Arial"/>
                <a:cs typeface="Arial"/>
              </a:rPr>
              <a:t> During the course, students communicate orally, in writing and visually.</a:t>
            </a:r>
            <a:endParaRPr lang="en-US" sz="2400" dirty="0">
              <a:solidFill>
                <a:schemeClr val="bg1"/>
              </a:solidFill>
              <a:ea typeface="+mj-lt"/>
              <a:cs typeface="+mj-lt"/>
            </a:endParaRPr>
          </a:p>
          <a:p>
            <a:r>
              <a:rPr lang="en-CA" sz="2400" dirty="0">
                <a:solidFill>
                  <a:schemeClr val="bg1"/>
                </a:solidFill>
                <a:latin typeface="Arial"/>
                <a:cs typeface="Arial"/>
              </a:rPr>
              <a:t>This course is similar in layout to the Grade 10 foundations course</a:t>
            </a:r>
            <a:endParaRPr lang="en-US" sz="2400" dirty="0"/>
          </a:p>
        </p:txBody>
      </p:sp>
      <p:sp>
        <p:nvSpPr>
          <p:cNvPr id="4" name="Content Placeholder 3">
            <a:extLst>
              <a:ext uri="{FF2B5EF4-FFF2-40B4-BE49-F238E27FC236}">
                <a16:creationId xmlns:a16="http://schemas.microsoft.com/office/drawing/2014/main" id="{B974359E-8F9F-E722-6A5D-2300E24E8F64}"/>
              </a:ext>
            </a:extLst>
          </p:cNvPr>
          <p:cNvSpPr>
            <a:spLocks noGrp="1"/>
          </p:cNvSpPr>
          <p:nvPr>
            <p:ph sz="half" idx="2"/>
          </p:nvPr>
        </p:nvSpPr>
        <p:spPr/>
        <p:txBody>
          <a:bodyPr>
            <a:normAutofit fontScale="85000" lnSpcReduction="20000"/>
          </a:bodyPr>
          <a:lstStyle/>
          <a:p>
            <a:pPr marL="0" indent="0">
              <a:buNone/>
            </a:pPr>
            <a:r>
              <a:rPr lang="en-CA" sz="2400" dirty="0"/>
              <a:t>Literary Focus</a:t>
            </a:r>
          </a:p>
          <a:p>
            <a:r>
              <a:rPr lang="en-CA" sz="2400" dirty="0">
                <a:solidFill>
                  <a:schemeClr val="bg1"/>
                </a:solidFill>
                <a:latin typeface="Arial"/>
                <a:cs typeface="Arial"/>
              </a:rPr>
              <a:t>This is a course for students who wish to focus on </a:t>
            </a:r>
            <a:r>
              <a:rPr lang="en-CA" sz="2400" b="1" dirty="0">
                <a:solidFill>
                  <a:schemeClr val="bg1"/>
                </a:solidFill>
                <a:latin typeface="Arial"/>
                <a:cs typeface="Arial"/>
              </a:rPr>
              <a:t>creative</a:t>
            </a:r>
            <a:r>
              <a:rPr lang="en-CA" sz="2400" dirty="0">
                <a:solidFill>
                  <a:schemeClr val="bg1"/>
                </a:solidFill>
                <a:latin typeface="Arial"/>
                <a:cs typeface="Arial"/>
              </a:rPr>
              <a:t> </a:t>
            </a:r>
            <a:r>
              <a:rPr lang="en-CA" sz="2400" b="1" dirty="0">
                <a:solidFill>
                  <a:schemeClr val="bg1"/>
                </a:solidFill>
                <a:latin typeface="Arial"/>
                <a:cs typeface="Arial"/>
              </a:rPr>
              <a:t>and literary forms </a:t>
            </a:r>
            <a:r>
              <a:rPr lang="en-CA" sz="2400" dirty="0">
                <a:solidFill>
                  <a:schemeClr val="bg1"/>
                </a:solidFill>
                <a:latin typeface="Arial"/>
                <a:cs typeface="Arial"/>
              </a:rPr>
              <a:t>of language. </a:t>
            </a:r>
            <a:endParaRPr lang="en-US" sz="2400" dirty="0">
              <a:solidFill>
                <a:schemeClr val="bg1"/>
              </a:solidFill>
              <a:ea typeface="+mj-lt"/>
              <a:cs typeface="+mj-lt"/>
            </a:endParaRPr>
          </a:p>
          <a:p>
            <a:r>
              <a:rPr lang="en-CA" sz="2400" dirty="0">
                <a:solidFill>
                  <a:schemeClr val="bg1"/>
                </a:solidFill>
                <a:latin typeface="Arial"/>
                <a:cs typeface="Arial"/>
              </a:rPr>
              <a:t>Students study and produce a variety of spoken, written and visual texts that promote understanding and empathy, reflect culture, express feelings and experiences, and bring enjoyment. </a:t>
            </a:r>
            <a:endParaRPr lang="en-US" sz="2400" dirty="0">
              <a:solidFill>
                <a:schemeClr val="bg1"/>
              </a:solidFill>
              <a:ea typeface="+mj-lt"/>
              <a:cs typeface="+mj-lt"/>
            </a:endParaRPr>
          </a:p>
          <a:p>
            <a:r>
              <a:rPr lang="en-CA" sz="2400" dirty="0">
                <a:solidFill>
                  <a:schemeClr val="bg1"/>
                </a:solidFill>
                <a:latin typeface="Arial"/>
                <a:cs typeface="Arial"/>
              </a:rPr>
              <a:t>Students may also study and produce reviews, discussions or interpretations of various texts.</a:t>
            </a:r>
            <a:endParaRPr lang="en-US" sz="2400" dirty="0">
              <a:solidFill>
                <a:schemeClr val="bg1"/>
              </a:solidFill>
              <a:ea typeface="+mj-lt"/>
              <a:cs typeface="+mj-lt"/>
            </a:endParaRPr>
          </a:p>
          <a:p>
            <a:pPr marL="0" indent="0">
              <a:buNone/>
            </a:pPr>
            <a:endParaRPr lang="en-US" sz="2400" dirty="0"/>
          </a:p>
        </p:txBody>
      </p:sp>
    </p:spTree>
    <p:extLst>
      <p:ext uri="{BB962C8B-B14F-4D97-AF65-F5344CB8AC3E}">
        <p14:creationId xmlns:p14="http://schemas.microsoft.com/office/powerpoint/2010/main" val="71237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2" name="Rectangle 51">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5777"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2"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3636" y="6228080"/>
            <a:ext cx="993476" cy="762000"/>
          </a:xfrm>
          <a:prstGeom prst="rect">
            <a:avLst/>
          </a:prstGeom>
        </p:spPr>
      </p:pic>
      <p:sp>
        <p:nvSpPr>
          <p:cNvPr id="58"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7" y="0"/>
            <a:ext cx="12188824"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3" name="Title 2"/>
          <p:cNvSpPr>
            <a:spLocks noGrp="1"/>
          </p:cNvSpPr>
          <p:nvPr>
            <p:ph type="title"/>
          </p:nvPr>
        </p:nvSpPr>
        <p:spPr>
          <a:xfrm>
            <a:off x="805985" y="804672"/>
            <a:ext cx="3520442" cy="5248656"/>
          </a:xfrm>
        </p:spPr>
        <p:txBody>
          <a:bodyPr anchor="ctr">
            <a:normAutofit/>
          </a:bodyPr>
          <a:lstStyle/>
          <a:p>
            <a:pPr algn="ctr"/>
            <a:r>
              <a:rPr lang="en-US"/>
              <a:t>Social Studies</a:t>
            </a:r>
          </a:p>
        </p:txBody>
      </p:sp>
      <p:sp>
        <p:nvSpPr>
          <p:cNvPr id="2" name="Content Placeholder 1"/>
          <p:cNvSpPr>
            <a:spLocks noGrp="1"/>
          </p:cNvSpPr>
          <p:nvPr>
            <p:ph idx="1"/>
          </p:nvPr>
        </p:nvSpPr>
        <p:spPr>
          <a:xfrm>
            <a:off x="4974565" y="804671"/>
            <a:ext cx="6398263" cy="5248657"/>
          </a:xfrm>
        </p:spPr>
        <p:txBody>
          <a:bodyPr vert="horz" lIns="91440" tIns="45720" rIns="91440" bIns="45720" rtlCol="0" anchor="ctr">
            <a:normAutofit lnSpcReduction="10000"/>
          </a:bodyPr>
          <a:lstStyle/>
          <a:p>
            <a:pPr marL="0" indent="0">
              <a:lnSpc>
                <a:spcPct val="90000"/>
              </a:lnSpc>
              <a:buNone/>
            </a:pPr>
            <a:r>
              <a:rPr lang="en-US" sz="1950" dirty="0"/>
              <a:t>The compulsory course for all students at the Grade 11 level is </a:t>
            </a:r>
            <a:r>
              <a:rPr lang="en-US" sz="1950" b="1" dirty="0"/>
              <a:t>Canadian History/</a:t>
            </a:r>
            <a:r>
              <a:rPr lang="en-US" sz="1950" b="1" dirty="0" err="1"/>
              <a:t>Histoire</a:t>
            </a:r>
            <a:r>
              <a:rPr lang="en-US" sz="1950" b="1" dirty="0"/>
              <a:t> du Canada </a:t>
            </a:r>
            <a:r>
              <a:rPr lang="en-US" sz="1950" dirty="0"/>
              <a:t>it is a requirement for all students graduating with their Manitoba Diploma.</a:t>
            </a:r>
          </a:p>
          <a:p>
            <a:pPr marL="0" indent="0">
              <a:lnSpc>
                <a:spcPct val="90000"/>
              </a:lnSpc>
              <a:buNone/>
            </a:pPr>
            <a:r>
              <a:rPr lang="en-US" sz="1950" dirty="0"/>
              <a:t>Elective Social Studies courses are:</a:t>
            </a:r>
          </a:p>
          <a:p>
            <a:pPr marL="342265" indent="-342265">
              <a:lnSpc>
                <a:spcPct val="90000"/>
              </a:lnSpc>
            </a:pPr>
            <a:r>
              <a:rPr lang="en-US" sz="1950" dirty="0"/>
              <a:t>Agriculture 30S</a:t>
            </a:r>
          </a:p>
          <a:p>
            <a:pPr marL="0" indent="0">
              <a:lnSpc>
                <a:spcPct val="90000"/>
              </a:lnSpc>
              <a:buNone/>
            </a:pPr>
            <a:r>
              <a:rPr lang="en-US" sz="1950" dirty="0"/>
              <a:t>Additional Social Studies courses that are available to our Grade 11 and 12 students are:</a:t>
            </a:r>
          </a:p>
          <a:p>
            <a:pPr marL="342265" indent="-342265">
              <a:lnSpc>
                <a:spcPct val="90000"/>
              </a:lnSpc>
            </a:pPr>
            <a:r>
              <a:rPr lang="en-US" sz="1950" dirty="0"/>
              <a:t>Global Issues:  Citizenship &amp; Sustainability 40S</a:t>
            </a:r>
          </a:p>
          <a:p>
            <a:pPr marL="342265" indent="-342265">
              <a:lnSpc>
                <a:spcPct val="90000"/>
              </a:lnSpc>
            </a:pPr>
            <a:r>
              <a:rPr lang="en-US" sz="1950" b="1" dirty="0"/>
              <a:t>Land &amp; Treaties: Relationships &amp; Responsibilities 40S (new this year)</a:t>
            </a:r>
          </a:p>
          <a:p>
            <a:pPr marL="342265" indent="-342265">
              <a:lnSpc>
                <a:spcPct val="90000"/>
              </a:lnSpc>
            </a:pPr>
            <a:r>
              <a:rPr lang="en-US" sz="1950" dirty="0"/>
              <a:t>Current Topics in First Nations, Metis and Inuit Studies 40S</a:t>
            </a:r>
          </a:p>
          <a:p>
            <a:pPr marL="342265" indent="-342265">
              <a:lnSpc>
                <a:spcPct val="90000"/>
              </a:lnSpc>
            </a:pPr>
            <a:r>
              <a:rPr lang="en-US" sz="1950" dirty="0"/>
              <a:t>Canadian Law 40S (offered in 2026-2027)</a:t>
            </a:r>
          </a:p>
          <a:p>
            <a:pPr marL="342265" indent="-342265">
              <a:lnSpc>
                <a:spcPct val="90000"/>
              </a:lnSpc>
            </a:pPr>
            <a:r>
              <a:rPr lang="en-US" sz="1950" dirty="0"/>
              <a:t>Psychology 40S(offered in the 2025-26 school year)</a:t>
            </a:r>
          </a:p>
          <a:p>
            <a:pPr marL="342265" indent="-342265">
              <a:lnSpc>
                <a:spcPct val="90000"/>
              </a:lnSpc>
            </a:pPr>
            <a:endParaRPr lang="en-US" dirty="0"/>
          </a:p>
        </p:txBody>
      </p:sp>
    </p:spTree>
    <p:extLst>
      <p:ext uri="{BB962C8B-B14F-4D97-AF65-F5344CB8AC3E}">
        <p14:creationId xmlns:p14="http://schemas.microsoft.com/office/powerpoint/2010/main" val="426972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3687" y="1447800"/>
            <a:ext cx="3107816" cy="4572000"/>
          </a:xfrm>
        </p:spPr>
        <p:txBody>
          <a:bodyPr anchor="ctr">
            <a:normAutofit/>
          </a:bodyPr>
          <a:lstStyle/>
          <a:p>
            <a:r>
              <a:rPr lang="en-US" sz="3600">
                <a:solidFill>
                  <a:srgbClr val="EBEBEB"/>
                </a:solidFill>
              </a:rPr>
              <a:t>The next decision…..</a:t>
            </a:r>
          </a:p>
        </p:txBody>
      </p:sp>
      <p:sp>
        <p:nvSpPr>
          <p:cNvPr id="12" name="Freeform: Shape 11">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0226" y="0"/>
            <a:ext cx="8028599"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7081"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1">
            <a:extLst>
              <a:ext uri="{FF2B5EF4-FFF2-40B4-BE49-F238E27FC236}">
                <a16:creationId xmlns:a16="http://schemas.microsoft.com/office/drawing/2014/main" id="{A5531347-76DB-46F6-9A89-6E644962A9B5}"/>
              </a:ext>
            </a:extLst>
          </p:cNvPr>
          <p:cNvGraphicFramePr>
            <a:graphicFrameLocks noGrp="1"/>
          </p:cNvGraphicFramePr>
          <p:nvPr>
            <p:ph idx="1"/>
            <p:extLst>
              <p:ext uri="{D42A27DB-BD31-4B8C-83A1-F6EECF244321}">
                <p14:modId xmlns:p14="http://schemas.microsoft.com/office/powerpoint/2010/main" val="3164023259"/>
              </p:ext>
            </p:extLst>
          </p:nvPr>
        </p:nvGraphicFramePr>
        <p:xfrm>
          <a:off x="5046935" y="1447800"/>
          <a:ext cx="649435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75782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9"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648761" y="629267"/>
            <a:ext cx="9249744" cy="1016654"/>
          </a:xfrm>
        </p:spPr>
        <p:txBody>
          <a:bodyPr>
            <a:normAutofit/>
          </a:bodyPr>
          <a:lstStyle/>
          <a:p>
            <a:r>
              <a:rPr lang="en-US">
                <a:solidFill>
                  <a:srgbClr val="EBEBEB"/>
                </a:solidFill>
              </a:rPr>
              <a:t>Applied Math</a:t>
            </a:r>
          </a:p>
        </p:txBody>
      </p:sp>
      <p:sp>
        <p:nvSpPr>
          <p:cNvPr id="20" name="Rectangle 13">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Shape 15">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1"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1">
            <a:extLst>
              <a:ext uri="{FF2B5EF4-FFF2-40B4-BE49-F238E27FC236}">
                <a16:creationId xmlns:a16="http://schemas.microsoft.com/office/drawing/2014/main" id="{CE6C8400-005E-4C87-888D-91D95F202953}"/>
              </a:ext>
            </a:extLst>
          </p:cNvPr>
          <p:cNvGraphicFramePr>
            <a:graphicFrameLocks noGrp="1"/>
          </p:cNvGraphicFramePr>
          <p:nvPr>
            <p:ph idx="1"/>
            <p:extLst>
              <p:ext uri="{D42A27DB-BD31-4B8C-83A1-F6EECF244321}">
                <p14:modId xmlns:p14="http://schemas.microsoft.com/office/powerpoint/2010/main" val="2075430221"/>
              </p:ext>
            </p:extLst>
          </p:nvPr>
        </p:nvGraphicFramePr>
        <p:xfrm>
          <a:off x="648761" y="2810256"/>
          <a:ext cx="10892532"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5691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648761" y="629267"/>
            <a:ext cx="9249744" cy="1016654"/>
          </a:xfrm>
        </p:spPr>
        <p:txBody>
          <a:bodyPr>
            <a:normAutofit/>
          </a:bodyPr>
          <a:lstStyle/>
          <a:p>
            <a:r>
              <a:rPr lang="en-US">
                <a:solidFill>
                  <a:srgbClr val="EBEBEB"/>
                </a:solidFill>
              </a:rPr>
              <a:t>Essential Math</a:t>
            </a:r>
          </a:p>
        </p:txBody>
      </p:sp>
      <p:sp>
        <p:nvSpPr>
          <p:cNvPr id="26" name="Rectangle 25">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1"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7" name="Content Placeholder 1">
            <a:extLst>
              <a:ext uri="{FF2B5EF4-FFF2-40B4-BE49-F238E27FC236}">
                <a16:creationId xmlns:a16="http://schemas.microsoft.com/office/drawing/2014/main" id="{927F4CF0-CBB8-5FC8-4991-4ADDB173DBCF}"/>
              </a:ext>
            </a:extLst>
          </p:cNvPr>
          <p:cNvGraphicFramePr>
            <a:graphicFrameLocks noGrp="1"/>
          </p:cNvGraphicFramePr>
          <p:nvPr>
            <p:ph idx="1"/>
            <p:extLst>
              <p:ext uri="{D42A27DB-BD31-4B8C-83A1-F6EECF244321}">
                <p14:modId xmlns:p14="http://schemas.microsoft.com/office/powerpoint/2010/main" val="278599334"/>
              </p:ext>
            </p:extLst>
          </p:nvPr>
        </p:nvGraphicFramePr>
        <p:xfrm>
          <a:off x="648761" y="2810256"/>
          <a:ext cx="10892532"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95653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Grade 11 and 12 Course Registration 2023 - students</Template>
  <TotalTime>0</TotalTime>
  <Words>1984</Words>
  <Application>Microsoft Office PowerPoint</Application>
  <PresentationFormat>Custom</PresentationFormat>
  <Paragraphs>205</Paragraphs>
  <Slides>26</Slides>
  <Notes>1</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Century Gothic</vt:lpstr>
      <vt:lpstr>Courier New</vt:lpstr>
      <vt:lpstr>Rockwell</vt:lpstr>
      <vt:lpstr>Wingdings 3</vt:lpstr>
      <vt:lpstr>Ion Boardroom</vt:lpstr>
      <vt:lpstr>Ion</vt:lpstr>
      <vt:lpstr>Swan  Valley Regional Secondary School</vt:lpstr>
      <vt:lpstr>Course Selection</vt:lpstr>
      <vt:lpstr>Grade 11 Compulsory Courses…</vt:lpstr>
      <vt:lpstr>What is the difference between Comprehensive and Literary Focus?</vt:lpstr>
      <vt:lpstr>What is the difference between Comprehensive and Literary Focus?</vt:lpstr>
      <vt:lpstr>Social Studies</vt:lpstr>
      <vt:lpstr>The next decision…..</vt:lpstr>
      <vt:lpstr>Applied Math</vt:lpstr>
      <vt:lpstr>Essential Math</vt:lpstr>
      <vt:lpstr>Pre-Calculus Math</vt:lpstr>
      <vt:lpstr>Traditional Mathematics Pathways</vt:lpstr>
      <vt:lpstr>Continuous math throughout high school</vt:lpstr>
      <vt:lpstr>PowerPoint Presentation</vt:lpstr>
      <vt:lpstr>Physical Education</vt:lpstr>
      <vt:lpstr>Science options….</vt:lpstr>
      <vt:lpstr>PowerPoint Presentation</vt:lpstr>
      <vt:lpstr>Other elective options to consider…..</vt:lpstr>
      <vt:lpstr>Elective areas</vt:lpstr>
      <vt:lpstr>Earn while you Learn</vt:lpstr>
      <vt:lpstr>Apprenticeship Accredited Programs</vt:lpstr>
      <vt:lpstr>Health Care Aide program – dual credit</vt:lpstr>
      <vt:lpstr>Things to think about for next year...</vt:lpstr>
      <vt:lpstr>How many courses do I need to pick?</vt:lpstr>
      <vt:lpstr>Here is what your course selection form will look like.</vt:lpstr>
      <vt:lpstr>Now what?</vt:lpstr>
      <vt:lpstr>That’s it for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Swan  Valley Regional Secondary School</dc:title>
  <dc:creator/>
  <cp:keywords/>
  <cp:lastModifiedBy/>
  <cp:revision>101</cp:revision>
  <dcterms:created xsi:type="dcterms:W3CDTF">2023-03-23T01:23:20Z</dcterms:created>
  <dcterms:modified xsi:type="dcterms:W3CDTF">2026-03-27T19:30:56Z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