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1"/>
  </p:sldMasterIdLst>
  <p:sldIdLst>
    <p:sldId id="256" r:id="rId2"/>
    <p:sldId id="264" r:id="rId3"/>
    <p:sldId id="257" r:id="rId4"/>
    <p:sldId id="258" r:id="rId5"/>
    <p:sldId id="259" r:id="rId6"/>
    <p:sldId id="260" r:id="rId7"/>
    <p:sldId id="265" r:id="rId8"/>
    <p:sldId id="261" r:id="rId9"/>
    <p:sldId id="262" r:id="rId10"/>
    <p:sldId id="26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A6AF80F-67B0-4B16-BBFE-38CF97DC1A82}" v="8" dt="2025-01-27T18:11:15.9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37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nnifer Simpson" userId="4b969fd5-44e4-4a06-b061-c3051362f1b6" providerId="ADAL" clId="{DA6AF80F-67B0-4B16-BBFE-38CF97DC1A82}"/>
    <pc:docChg chg="custSel addSld delSld modSld">
      <pc:chgData name="Jennifer Simpson" userId="4b969fd5-44e4-4a06-b061-c3051362f1b6" providerId="ADAL" clId="{DA6AF80F-67B0-4B16-BBFE-38CF97DC1A82}" dt="2025-01-27T18:11:45.063" v="491" actId="113"/>
      <pc:docMkLst>
        <pc:docMk/>
      </pc:docMkLst>
      <pc:sldChg chg="modSp mod">
        <pc:chgData name="Jennifer Simpson" userId="4b969fd5-44e4-4a06-b061-c3051362f1b6" providerId="ADAL" clId="{DA6AF80F-67B0-4B16-BBFE-38CF97DC1A82}" dt="2025-01-27T17:48:12.339" v="0" actId="6549"/>
        <pc:sldMkLst>
          <pc:docMk/>
          <pc:sldMk cId="2826548756" sldId="258"/>
        </pc:sldMkLst>
        <pc:spChg chg="mod">
          <ac:chgData name="Jennifer Simpson" userId="4b969fd5-44e4-4a06-b061-c3051362f1b6" providerId="ADAL" clId="{DA6AF80F-67B0-4B16-BBFE-38CF97DC1A82}" dt="2025-01-27T17:48:12.339" v="0" actId="6549"/>
          <ac:spMkLst>
            <pc:docMk/>
            <pc:sldMk cId="2826548756" sldId="258"/>
            <ac:spMk id="3" creationId="{F55097A8-6A7F-4D90-ACA0-3A0A2D87ED9D}"/>
          </ac:spMkLst>
        </pc:spChg>
      </pc:sldChg>
      <pc:sldChg chg="modSp mod">
        <pc:chgData name="Jennifer Simpson" userId="4b969fd5-44e4-4a06-b061-c3051362f1b6" providerId="ADAL" clId="{DA6AF80F-67B0-4B16-BBFE-38CF97DC1A82}" dt="2025-01-27T17:53:17.266" v="173" actId="20577"/>
        <pc:sldMkLst>
          <pc:docMk/>
          <pc:sldMk cId="1481098676" sldId="261"/>
        </pc:sldMkLst>
        <pc:spChg chg="mod">
          <ac:chgData name="Jennifer Simpson" userId="4b969fd5-44e4-4a06-b061-c3051362f1b6" providerId="ADAL" clId="{DA6AF80F-67B0-4B16-BBFE-38CF97DC1A82}" dt="2025-01-27T17:53:17.266" v="173" actId="20577"/>
          <ac:spMkLst>
            <pc:docMk/>
            <pc:sldMk cId="1481098676" sldId="261"/>
            <ac:spMk id="3" creationId="{6F8A84B1-1581-6150-7FD4-E9ECF6B9C71A}"/>
          </ac:spMkLst>
        </pc:spChg>
      </pc:sldChg>
      <pc:sldChg chg="new del">
        <pc:chgData name="Jennifer Simpson" userId="4b969fd5-44e4-4a06-b061-c3051362f1b6" providerId="ADAL" clId="{DA6AF80F-67B0-4B16-BBFE-38CF97DC1A82}" dt="2025-01-27T17:53:27.478" v="175" actId="2696"/>
        <pc:sldMkLst>
          <pc:docMk/>
          <pc:sldMk cId="776667800" sldId="266"/>
        </pc:sldMkLst>
      </pc:sldChg>
      <pc:sldChg chg="modSp new mod">
        <pc:chgData name="Jennifer Simpson" userId="4b969fd5-44e4-4a06-b061-c3051362f1b6" providerId="ADAL" clId="{DA6AF80F-67B0-4B16-BBFE-38CF97DC1A82}" dt="2025-01-27T18:11:45.063" v="491" actId="113"/>
        <pc:sldMkLst>
          <pc:docMk/>
          <pc:sldMk cId="1943159351" sldId="266"/>
        </pc:sldMkLst>
        <pc:spChg chg="mod">
          <ac:chgData name="Jennifer Simpson" userId="4b969fd5-44e4-4a06-b061-c3051362f1b6" providerId="ADAL" clId="{DA6AF80F-67B0-4B16-BBFE-38CF97DC1A82}" dt="2025-01-27T18:01:02.348" v="193" actId="20577"/>
          <ac:spMkLst>
            <pc:docMk/>
            <pc:sldMk cId="1943159351" sldId="266"/>
            <ac:spMk id="2" creationId="{73DA032A-D839-88F0-98AC-97E40E506E3B}"/>
          </ac:spMkLst>
        </pc:spChg>
        <pc:spChg chg="mod">
          <ac:chgData name="Jennifer Simpson" userId="4b969fd5-44e4-4a06-b061-c3051362f1b6" providerId="ADAL" clId="{DA6AF80F-67B0-4B16-BBFE-38CF97DC1A82}" dt="2025-01-27T18:11:45.063" v="491" actId="113"/>
          <ac:spMkLst>
            <pc:docMk/>
            <pc:sldMk cId="1943159351" sldId="266"/>
            <ac:spMk id="3" creationId="{41E49245-C256-1566-2768-B1BEF29E6103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C05FD69-10C4-47A1-8B13-E28F4C8A4400}" type="doc">
      <dgm:prSet loTypeId="urn:microsoft.com/office/officeart/2016/7/layout/LinearBlockProcessNumbered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FFBED572-80C7-40E9-8A59-88DE4B8E7888}">
      <dgm:prSet/>
      <dgm:spPr/>
      <dgm:t>
        <a:bodyPr/>
        <a:lstStyle/>
        <a:p>
          <a:r>
            <a:rPr lang="en-US"/>
            <a:t>Technical Training is a vital part of your apprenticeship, it makes up approximately 20% of your apprenticeship time toward Certification.</a:t>
          </a:r>
        </a:p>
      </dgm:t>
    </dgm:pt>
    <dgm:pt modelId="{8854FD64-F70E-468B-AEE1-049BC38B049E}" type="parTrans" cxnId="{CF4D1D99-012E-4421-87F7-AAD56AC4759A}">
      <dgm:prSet/>
      <dgm:spPr/>
      <dgm:t>
        <a:bodyPr/>
        <a:lstStyle/>
        <a:p>
          <a:endParaRPr lang="en-US"/>
        </a:p>
      </dgm:t>
    </dgm:pt>
    <dgm:pt modelId="{EA7EA980-9A8E-4B95-B0FB-EFD317DF6F3C}" type="sibTrans" cxnId="{CF4D1D99-012E-4421-87F7-AAD56AC4759A}">
      <dgm:prSet phldrT="01" phldr="0"/>
      <dgm:spPr/>
      <dgm:t>
        <a:bodyPr/>
        <a:lstStyle/>
        <a:p>
          <a:r>
            <a:rPr lang="en-US"/>
            <a:t>01</a:t>
          </a:r>
        </a:p>
      </dgm:t>
    </dgm:pt>
    <dgm:pt modelId="{C2133295-9A51-4B78-9F5F-0650F24DB73B}">
      <dgm:prSet/>
      <dgm:spPr/>
      <dgm:t>
        <a:bodyPr/>
        <a:lstStyle/>
        <a:p>
          <a:r>
            <a:rPr lang="en-US"/>
            <a:t>Apprenticeship Manitoba recommends that you work at least half of a level, or 6 months on-the-job, prior to registering and attending the corresponding level of technical training. </a:t>
          </a:r>
        </a:p>
      </dgm:t>
    </dgm:pt>
    <dgm:pt modelId="{43C69928-C3B9-41D6-8E33-E9EFA9178F5F}" type="parTrans" cxnId="{F3EC44CC-735E-4AEE-87AF-602505AA81DC}">
      <dgm:prSet/>
      <dgm:spPr/>
      <dgm:t>
        <a:bodyPr/>
        <a:lstStyle/>
        <a:p>
          <a:endParaRPr lang="en-US"/>
        </a:p>
      </dgm:t>
    </dgm:pt>
    <dgm:pt modelId="{01A0F1C8-8999-4B2D-8ABC-076EC7D204B5}" type="sibTrans" cxnId="{F3EC44CC-735E-4AEE-87AF-602505AA81DC}">
      <dgm:prSet phldrT="02" phldr="0"/>
      <dgm:spPr/>
      <dgm:t>
        <a:bodyPr/>
        <a:lstStyle/>
        <a:p>
          <a:r>
            <a:rPr lang="en-US"/>
            <a:t>02</a:t>
          </a:r>
        </a:p>
      </dgm:t>
    </dgm:pt>
    <dgm:pt modelId="{D6875EC8-1582-4AD8-9BAB-03B4A8416B81}">
      <dgm:prSet/>
      <dgm:spPr/>
      <dgm:t>
        <a:bodyPr/>
        <a:lstStyle/>
        <a:p>
          <a:r>
            <a:rPr lang="en-US"/>
            <a:t>It is also recommended that an apprentice attend technical training once per year.</a:t>
          </a:r>
        </a:p>
      </dgm:t>
    </dgm:pt>
    <dgm:pt modelId="{4A4D5B6A-AB0C-43D6-B3A7-3A24970A942A}" type="parTrans" cxnId="{E7EC826F-552A-4019-B056-74E6035BB3FD}">
      <dgm:prSet/>
      <dgm:spPr/>
      <dgm:t>
        <a:bodyPr/>
        <a:lstStyle/>
        <a:p>
          <a:endParaRPr lang="en-US"/>
        </a:p>
      </dgm:t>
    </dgm:pt>
    <dgm:pt modelId="{74B038E2-E7AE-4F1B-B142-DD6141DD8963}" type="sibTrans" cxnId="{E7EC826F-552A-4019-B056-74E6035BB3FD}">
      <dgm:prSet phldrT="03" phldr="0"/>
      <dgm:spPr/>
      <dgm:t>
        <a:bodyPr/>
        <a:lstStyle/>
        <a:p>
          <a:r>
            <a:rPr lang="en-US"/>
            <a:t>03</a:t>
          </a:r>
        </a:p>
      </dgm:t>
    </dgm:pt>
    <dgm:pt modelId="{AFAB69F3-60C5-4477-B4D4-4BF225827CA7}" type="pres">
      <dgm:prSet presAssocID="{AC05FD69-10C4-47A1-8B13-E28F4C8A4400}" presName="Name0" presStyleCnt="0">
        <dgm:presLayoutVars>
          <dgm:animLvl val="lvl"/>
          <dgm:resizeHandles val="exact"/>
        </dgm:presLayoutVars>
      </dgm:prSet>
      <dgm:spPr/>
    </dgm:pt>
    <dgm:pt modelId="{CCCE6122-A778-4B38-9519-E725C64E9C63}" type="pres">
      <dgm:prSet presAssocID="{FFBED572-80C7-40E9-8A59-88DE4B8E7888}" presName="compositeNode" presStyleCnt="0">
        <dgm:presLayoutVars>
          <dgm:bulletEnabled val="1"/>
        </dgm:presLayoutVars>
      </dgm:prSet>
      <dgm:spPr/>
    </dgm:pt>
    <dgm:pt modelId="{94589193-B1A4-451C-8F53-89CAC3FC2F3C}" type="pres">
      <dgm:prSet presAssocID="{FFBED572-80C7-40E9-8A59-88DE4B8E7888}" presName="bgRect" presStyleLbl="alignNode1" presStyleIdx="0" presStyleCnt="3"/>
      <dgm:spPr/>
    </dgm:pt>
    <dgm:pt modelId="{DABC7115-E112-46AB-A627-F68278391E61}" type="pres">
      <dgm:prSet presAssocID="{EA7EA980-9A8E-4B95-B0FB-EFD317DF6F3C}" presName="sibTransNodeRect" presStyleLbl="alignNode1" presStyleIdx="0" presStyleCnt="3">
        <dgm:presLayoutVars>
          <dgm:chMax val="0"/>
          <dgm:bulletEnabled val="1"/>
        </dgm:presLayoutVars>
      </dgm:prSet>
      <dgm:spPr/>
    </dgm:pt>
    <dgm:pt modelId="{7271586F-48C9-4AC1-BD7F-300360E5B151}" type="pres">
      <dgm:prSet presAssocID="{FFBED572-80C7-40E9-8A59-88DE4B8E7888}" presName="nodeRect" presStyleLbl="alignNode1" presStyleIdx="0" presStyleCnt="3">
        <dgm:presLayoutVars>
          <dgm:bulletEnabled val="1"/>
        </dgm:presLayoutVars>
      </dgm:prSet>
      <dgm:spPr/>
    </dgm:pt>
    <dgm:pt modelId="{F2B27074-DD56-4DDD-9B55-10BE7FDDF960}" type="pres">
      <dgm:prSet presAssocID="{EA7EA980-9A8E-4B95-B0FB-EFD317DF6F3C}" presName="sibTrans" presStyleCnt="0"/>
      <dgm:spPr/>
    </dgm:pt>
    <dgm:pt modelId="{E77C3CC3-8380-4360-9C4A-215045BEF0DD}" type="pres">
      <dgm:prSet presAssocID="{C2133295-9A51-4B78-9F5F-0650F24DB73B}" presName="compositeNode" presStyleCnt="0">
        <dgm:presLayoutVars>
          <dgm:bulletEnabled val="1"/>
        </dgm:presLayoutVars>
      </dgm:prSet>
      <dgm:spPr/>
    </dgm:pt>
    <dgm:pt modelId="{23C1C2EA-FBC9-43ED-9587-4753C3CDE893}" type="pres">
      <dgm:prSet presAssocID="{C2133295-9A51-4B78-9F5F-0650F24DB73B}" presName="bgRect" presStyleLbl="alignNode1" presStyleIdx="1" presStyleCnt="3"/>
      <dgm:spPr/>
    </dgm:pt>
    <dgm:pt modelId="{5A0C4E4F-F1AF-4991-B8B6-4A76A0B5AC0D}" type="pres">
      <dgm:prSet presAssocID="{01A0F1C8-8999-4B2D-8ABC-076EC7D204B5}" presName="sibTransNodeRect" presStyleLbl="alignNode1" presStyleIdx="1" presStyleCnt="3">
        <dgm:presLayoutVars>
          <dgm:chMax val="0"/>
          <dgm:bulletEnabled val="1"/>
        </dgm:presLayoutVars>
      </dgm:prSet>
      <dgm:spPr/>
    </dgm:pt>
    <dgm:pt modelId="{8406416F-6548-45BF-969F-E087B40DF461}" type="pres">
      <dgm:prSet presAssocID="{C2133295-9A51-4B78-9F5F-0650F24DB73B}" presName="nodeRect" presStyleLbl="alignNode1" presStyleIdx="1" presStyleCnt="3">
        <dgm:presLayoutVars>
          <dgm:bulletEnabled val="1"/>
        </dgm:presLayoutVars>
      </dgm:prSet>
      <dgm:spPr/>
    </dgm:pt>
    <dgm:pt modelId="{9F2C7F36-1E51-49BE-BFCD-96FD88886711}" type="pres">
      <dgm:prSet presAssocID="{01A0F1C8-8999-4B2D-8ABC-076EC7D204B5}" presName="sibTrans" presStyleCnt="0"/>
      <dgm:spPr/>
    </dgm:pt>
    <dgm:pt modelId="{CE475FCC-9104-4B5E-85AA-72E4330592C3}" type="pres">
      <dgm:prSet presAssocID="{D6875EC8-1582-4AD8-9BAB-03B4A8416B81}" presName="compositeNode" presStyleCnt="0">
        <dgm:presLayoutVars>
          <dgm:bulletEnabled val="1"/>
        </dgm:presLayoutVars>
      </dgm:prSet>
      <dgm:spPr/>
    </dgm:pt>
    <dgm:pt modelId="{3B0E8C8A-2950-4258-8B57-FB9412C96FDE}" type="pres">
      <dgm:prSet presAssocID="{D6875EC8-1582-4AD8-9BAB-03B4A8416B81}" presName="bgRect" presStyleLbl="alignNode1" presStyleIdx="2" presStyleCnt="3"/>
      <dgm:spPr/>
    </dgm:pt>
    <dgm:pt modelId="{49F62BAA-9B70-45E3-8BDC-196E86C7EDDB}" type="pres">
      <dgm:prSet presAssocID="{74B038E2-E7AE-4F1B-B142-DD6141DD8963}" presName="sibTransNodeRect" presStyleLbl="alignNode1" presStyleIdx="2" presStyleCnt="3">
        <dgm:presLayoutVars>
          <dgm:chMax val="0"/>
          <dgm:bulletEnabled val="1"/>
        </dgm:presLayoutVars>
      </dgm:prSet>
      <dgm:spPr/>
    </dgm:pt>
    <dgm:pt modelId="{68AB5EE5-E57D-434E-A012-EBD037D1D8BE}" type="pres">
      <dgm:prSet presAssocID="{D6875EC8-1582-4AD8-9BAB-03B4A8416B81}" presName="nodeRect" presStyleLbl="alignNode1" presStyleIdx="2" presStyleCnt="3">
        <dgm:presLayoutVars>
          <dgm:bulletEnabled val="1"/>
        </dgm:presLayoutVars>
      </dgm:prSet>
      <dgm:spPr/>
    </dgm:pt>
  </dgm:ptLst>
  <dgm:cxnLst>
    <dgm:cxn modelId="{803B7311-C1F7-4BA5-AF74-E68B42E41A99}" type="presOf" srcId="{74B038E2-E7AE-4F1B-B142-DD6141DD8963}" destId="{49F62BAA-9B70-45E3-8BDC-196E86C7EDDB}" srcOrd="0" destOrd="0" presId="urn:microsoft.com/office/officeart/2016/7/layout/LinearBlockProcessNumbered"/>
    <dgm:cxn modelId="{E7EC826F-552A-4019-B056-74E6035BB3FD}" srcId="{AC05FD69-10C4-47A1-8B13-E28F4C8A4400}" destId="{D6875EC8-1582-4AD8-9BAB-03B4A8416B81}" srcOrd="2" destOrd="0" parTransId="{4A4D5B6A-AB0C-43D6-B3A7-3A24970A942A}" sibTransId="{74B038E2-E7AE-4F1B-B142-DD6141DD8963}"/>
    <dgm:cxn modelId="{701C7A77-C91D-4916-BC09-4555D6A09328}" type="presOf" srcId="{FFBED572-80C7-40E9-8A59-88DE4B8E7888}" destId="{7271586F-48C9-4AC1-BD7F-300360E5B151}" srcOrd="1" destOrd="0" presId="urn:microsoft.com/office/officeart/2016/7/layout/LinearBlockProcessNumbered"/>
    <dgm:cxn modelId="{0CF1E757-7D36-4B63-89FA-25D2F3D48BA4}" type="presOf" srcId="{01A0F1C8-8999-4B2D-8ABC-076EC7D204B5}" destId="{5A0C4E4F-F1AF-4991-B8B6-4A76A0B5AC0D}" srcOrd="0" destOrd="0" presId="urn:microsoft.com/office/officeart/2016/7/layout/LinearBlockProcessNumbered"/>
    <dgm:cxn modelId="{4216837C-E2DE-4C8F-B231-8212FEEE1CF8}" type="presOf" srcId="{D6875EC8-1582-4AD8-9BAB-03B4A8416B81}" destId="{3B0E8C8A-2950-4258-8B57-FB9412C96FDE}" srcOrd="0" destOrd="0" presId="urn:microsoft.com/office/officeart/2016/7/layout/LinearBlockProcessNumbered"/>
    <dgm:cxn modelId="{AD983A89-7C1C-44BC-9E98-B28710FB48F9}" type="presOf" srcId="{C2133295-9A51-4B78-9F5F-0650F24DB73B}" destId="{23C1C2EA-FBC9-43ED-9587-4753C3CDE893}" srcOrd="0" destOrd="0" presId="urn:microsoft.com/office/officeart/2016/7/layout/LinearBlockProcessNumbered"/>
    <dgm:cxn modelId="{CF4D1D99-012E-4421-87F7-AAD56AC4759A}" srcId="{AC05FD69-10C4-47A1-8B13-E28F4C8A4400}" destId="{FFBED572-80C7-40E9-8A59-88DE4B8E7888}" srcOrd="0" destOrd="0" parTransId="{8854FD64-F70E-468B-AEE1-049BC38B049E}" sibTransId="{EA7EA980-9A8E-4B95-B0FB-EFD317DF6F3C}"/>
    <dgm:cxn modelId="{108E2BB7-C5DF-494C-893B-275C6C75B7F2}" type="presOf" srcId="{C2133295-9A51-4B78-9F5F-0650F24DB73B}" destId="{8406416F-6548-45BF-969F-E087B40DF461}" srcOrd="1" destOrd="0" presId="urn:microsoft.com/office/officeart/2016/7/layout/LinearBlockProcessNumbered"/>
    <dgm:cxn modelId="{F6061BB8-BD8B-439D-B431-21DD7AAE1895}" type="presOf" srcId="{EA7EA980-9A8E-4B95-B0FB-EFD317DF6F3C}" destId="{DABC7115-E112-46AB-A627-F68278391E61}" srcOrd="0" destOrd="0" presId="urn:microsoft.com/office/officeart/2016/7/layout/LinearBlockProcessNumbered"/>
    <dgm:cxn modelId="{D99B1EC3-9A15-438A-9C42-807F9B50EC9E}" type="presOf" srcId="{D6875EC8-1582-4AD8-9BAB-03B4A8416B81}" destId="{68AB5EE5-E57D-434E-A012-EBD037D1D8BE}" srcOrd="1" destOrd="0" presId="urn:microsoft.com/office/officeart/2016/7/layout/LinearBlockProcessNumbered"/>
    <dgm:cxn modelId="{2A2E9BC5-EBFC-499D-A778-AC4D060A24E9}" type="presOf" srcId="{AC05FD69-10C4-47A1-8B13-E28F4C8A4400}" destId="{AFAB69F3-60C5-4477-B4D4-4BF225827CA7}" srcOrd="0" destOrd="0" presId="urn:microsoft.com/office/officeart/2016/7/layout/LinearBlockProcessNumbered"/>
    <dgm:cxn modelId="{F3EC44CC-735E-4AEE-87AF-602505AA81DC}" srcId="{AC05FD69-10C4-47A1-8B13-E28F4C8A4400}" destId="{C2133295-9A51-4B78-9F5F-0650F24DB73B}" srcOrd="1" destOrd="0" parTransId="{43C69928-C3B9-41D6-8E33-E9EFA9178F5F}" sibTransId="{01A0F1C8-8999-4B2D-8ABC-076EC7D204B5}"/>
    <dgm:cxn modelId="{55A70EE7-5495-4AF6-B00C-B9F66589AC62}" type="presOf" srcId="{FFBED572-80C7-40E9-8A59-88DE4B8E7888}" destId="{94589193-B1A4-451C-8F53-89CAC3FC2F3C}" srcOrd="0" destOrd="0" presId="urn:microsoft.com/office/officeart/2016/7/layout/LinearBlockProcessNumbered"/>
    <dgm:cxn modelId="{092621F4-E236-4184-B2BB-282ECF17EB6C}" type="presParOf" srcId="{AFAB69F3-60C5-4477-B4D4-4BF225827CA7}" destId="{CCCE6122-A778-4B38-9519-E725C64E9C63}" srcOrd="0" destOrd="0" presId="urn:microsoft.com/office/officeart/2016/7/layout/LinearBlockProcessNumbered"/>
    <dgm:cxn modelId="{29D5BD2E-1418-4510-AD4D-04F48E6EAF75}" type="presParOf" srcId="{CCCE6122-A778-4B38-9519-E725C64E9C63}" destId="{94589193-B1A4-451C-8F53-89CAC3FC2F3C}" srcOrd="0" destOrd="0" presId="urn:microsoft.com/office/officeart/2016/7/layout/LinearBlockProcessNumbered"/>
    <dgm:cxn modelId="{AA28AD36-8645-4D69-9527-5107974F1274}" type="presParOf" srcId="{CCCE6122-A778-4B38-9519-E725C64E9C63}" destId="{DABC7115-E112-46AB-A627-F68278391E61}" srcOrd="1" destOrd="0" presId="urn:microsoft.com/office/officeart/2016/7/layout/LinearBlockProcessNumbered"/>
    <dgm:cxn modelId="{15D4DF00-3EE4-4650-AACC-B372E73CC896}" type="presParOf" srcId="{CCCE6122-A778-4B38-9519-E725C64E9C63}" destId="{7271586F-48C9-4AC1-BD7F-300360E5B151}" srcOrd="2" destOrd="0" presId="urn:microsoft.com/office/officeart/2016/7/layout/LinearBlockProcessNumbered"/>
    <dgm:cxn modelId="{5AD01284-7781-4C4D-8A2E-208F59072160}" type="presParOf" srcId="{AFAB69F3-60C5-4477-B4D4-4BF225827CA7}" destId="{F2B27074-DD56-4DDD-9B55-10BE7FDDF960}" srcOrd="1" destOrd="0" presId="urn:microsoft.com/office/officeart/2016/7/layout/LinearBlockProcessNumbered"/>
    <dgm:cxn modelId="{13219541-39F6-45EF-9D7E-410CBC522C8B}" type="presParOf" srcId="{AFAB69F3-60C5-4477-B4D4-4BF225827CA7}" destId="{E77C3CC3-8380-4360-9C4A-215045BEF0DD}" srcOrd="2" destOrd="0" presId="urn:microsoft.com/office/officeart/2016/7/layout/LinearBlockProcessNumbered"/>
    <dgm:cxn modelId="{AFE6BDF0-3484-4B81-89CD-3690C88939CE}" type="presParOf" srcId="{E77C3CC3-8380-4360-9C4A-215045BEF0DD}" destId="{23C1C2EA-FBC9-43ED-9587-4753C3CDE893}" srcOrd="0" destOrd="0" presId="urn:microsoft.com/office/officeart/2016/7/layout/LinearBlockProcessNumbered"/>
    <dgm:cxn modelId="{D4A55B70-71EB-43D8-8EA7-18A1A69EEC2A}" type="presParOf" srcId="{E77C3CC3-8380-4360-9C4A-215045BEF0DD}" destId="{5A0C4E4F-F1AF-4991-B8B6-4A76A0B5AC0D}" srcOrd="1" destOrd="0" presId="urn:microsoft.com/office/officeart/2016/7/layout/LinearBlockProcessNumbered"/>
    <dgm:cxn modelId="{9FB14510-D07D-48B9-A579-9991C4A74C68}" type="presParOf" srcId="{E77C3CC3-8380-4360-9C4A-215045BEF0DD}" destId="{8406416F-6548-45BF-969F-E087B40DF461}" srcOrd="2" destOrd="0" presId="urn:microsoft.com/office/officeart/2016/7/layout/LinearBlockProcessNumbered"/>
    <dgm:cxn modelId="{E1F3F2D4-E382-450A-A595-C1D8BBCF64CC}" type="presParOf" srcId="{AFAB69F3-60C5-4477-B4D4-4BF225827CA7}" destId="{9F2C7F36-1E51-49BE-BFCD-96FD88886711}" srcOrd="3" destOrd="0" presId="urn:microsoft.com/office/officeart/2016/7/layout/LinearBlockProcessNumbered"/>
    <dgm:cxn modelId="{A5EE186F-8DBA-4691-B675-01CBE3F7DAE7}" type="presParOf" srcId="{AFAB69F3-60C5-4477-B4D4-4BF225827CA7}" destId="{CE475FCC-9104-4B5E-85AA-72E4330592C3}" srcOrd="4" destOrd="0" presId="urn:microsoft.com/office/officeart/2016/7/layout/LinearBlockProcessNumbered"/>
    <dgm:cxn modelId="{504D3869-D847-42CF-A05C-B481F1426E4D}" type="presParOf" srcId="{CE475FCC-9104-4B5E-85AA-72E4330592C3}" destId="{3B0E8C8A-2950-4258-8B57-FB9412C96FDE}" srcOrd="0" destOrd="0" presId="urn:microsoft.com/office/officeart/2016/7/layout/LinearBlockProcessNumbered"/>
    <dgm:cxn modelId="{028FB056-CF03-4593-8673-B16D7079DDC6}" type="presParOf" srcId="{CE475FCC-9104-4B5E-85AA-72E4330592C3}" destId="{49F62BAA-9B70-45E3-8BDC-196E86C7EDDB}" srcOrd="1" destOrd="0" presId="urn:microsoft.com/office/officeart/2016/7/layout/LinearBlockProcessNumbered"/>
    <dgm:cxn modelId="{6A9F2B00-49C4-4764-9D3F-A0F3AF5A232E}" type="presParOf" srcId="{CE475FCC-9104-4B5E-85AA-72E4330592C3}" destId="{68AB5EE5-E57D-434E-A012-EBD037D1D8BE}" srcOrd="2" destOrd="0" presId="urn:microsoft.com/office/officeart/2016/7/layout/LinearBlockProcessNumbered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589193-B1A4-451C-8F53-89CAC3FC2F3C}">
      <dsp:nvSpPr>
        <dsp:cNvPr id="0" name=""/>
        <dsp:cNvSpPr/>
      </dsp:nvSpPr>
      <dsp:spPr>
        <a:xfrm>
          <a:off x="857" y="0"/>
          <a:ext cx="3471862" cy="403542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43" tIns="0" rIns="342943" bIns="33020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Technical Training is a vital part of your apprenticeship, it makes up approximately 20% of your apprenticeship time toward Certification.</a:t>
          </a:r>
        </a:p>
      </dsp:txBody>
      <dsp:txXfrm>
        <a:off x="857" y="1614169"/>
        <a:ext cx="3471862" cy="2421255"/>
      </dsp:txXfrm>
    </dsp:sp>
    <dsp:sp modelId="{DABC7115-E112-46AB-A627-F68278391E61}">
      <dsp:nvSpPr>
        <dsp:cNvPr id="0" name=""/>
        <dsp:cNvSpPr/>
      </dsp:nvSpPr>
      <dsp:spPr>
        <a:xfrm>
          <a:off x="857" y="0"/>
          <a:ext cx="3471862" cy="1614170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43" tIns="165100" rIns="342943" bIns="165100" numCol="1" spcCol="1270" anchor="ctr" anchorCtr="0">
          <a:noAutofit/>
        </a:bodyPr>
        <a:lstStyle/>
        <a:p>
          <a:pPr marL="0" lvl="0" indent="0" algn="l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600" kern="1200"/>
            <a:t>01</a:t>
          </a:r>
        </a:p>
      </dsp:txBody>
      <dsp:txXfrm>
        <a:off x="857" y="0"/>
        <a:ext cx="3471862" cy="1614170"/>
      </dsp:txXfrm>
    </dsp:sp>
    <dsp:sp modelId="{23C1C2EA-FBC9-43ED-9587-4753C3CDE893}">
      <dsp:nvSpPr>
        <dsp:cNvPr id="0" name=""/>
        <dsp:cNvSpPr/>
      </dsp:nvSpPr>
      <dsp:spPr>
        <a:xfrm>
          <a:off x="3750468" y="0"/>
          <a:ext cx="3471862" cy="403542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43" tIns="0" rIns="342943" bIns="33020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Apprenticeship Manitoba recommends that you work at least half of a level, or 6 months on-the-job, prior to registering and attending the corresponding level of technical training. </a:t>
          </a:r>
        </a:p>
      </dsp:txBody>
      <dsp:txXfrm>
        <a:off x="3750468" y="1614169"/>
        <a:ext cx="3471862" cy="2421255"/>
      </dsp:txXfrm>
    </dsp:sp>
    <dsp:sp modelId="{5A0C4E4F-F1AF-4991-B8B6-4A76A0B5AC0D}">
      <dsp:nvSpPr>
        <dsp:cNvPr id="0" name=""/>
        <dsp:cNvSpPr/>
      </dsp:nvSpPr>
      <dsp:spPr>
        <a:xfrm>
          <a:off x="3750468" y="0"/>
          <a:ext cx="3471862" cy="1614170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43" tIns="165100" rIns="342943" bIns="165100" numCol="1" spcCol="1270" anchor="ctr" anchorCtr="0">
          <a:noAutofit/>
        </a:bodyPr>
        <a:lstStyle/>
        <a:p>
          <a:pPr marL="0" lvl="0" indent="0" algn="l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600" kern="1200"/>
            <a:t>02</a:t>
          </a:r>
        </a:p>
      </dsp:txBody>
      <dsp:txXfrm>
        <a:off x="3750468" y="0"/>
        <a:ext cx="3471862" cy="1614170"/>
      </dsp:txXfrm>
    </dsp:sp>
    <dsp:sp modelId="{3B0E8C8A-2950-4258-8B57-FB9412C96FDE}">
      <dsp:nvSpPr>
        <dsp:cNvPr id="0" name=""/>
        <dsp:cNvSpPr/>
      </dsp:nvSpPr>
      <dsp:spPr>
        <a:xfrm>
          <a:off x="7500080" y="0"/>
          <a:ext cx="3471862" cy="403542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43" tIns="0" rIns="342943" bIns="33020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It is also recommended that an apprentice attend technical training once per year.</a:t>
          </a:r>
        </a:p>
      </dsp:txBody>
      <dsp:txXfrm>
        <a:off x="7500080" y="1614169"/>
        <a:ext cx="3471862" cy="2421255"/>
      </dsp:txXfrm>
    </dsp:sp>
    <dsp:sp modelId="{49F62BAA-9B70-45E3-8BDC-196E86C7EDDB}">
      <dsp:nvSpPr>
        <dsp:cNvPr id="0" name=""/>
        <dsp:cNvSpPr/>
      </dsp:nvSpPr>
      <dsp:spPr>
        <a:xfrm>
          <a:off x="7500080" y="0"/>
          <a:ext cx="3471862" cy="1614170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43" tIns="165100" rIns="342943" bIns="165100" numCol="1" spcCol="1270" anchor="ctr" anchorCtr="0">
          <a:noAutofit/>
        </a:bodyPr>
        <a:lstStyle/>
        <a:p>
          <a:pPr marL="0" lvl="0" indent="0" algn="l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600" kern="1200"/>
            <a:t>03</a:t>
          </a:r>
        </a:p>
      </dsp:txBody>
      <dsp:txXfrm>
        <a:off x="7500080" y="0"/>
        <a:ext cx="3471862" cy="16141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LinearBlockProcessNumbered">
  <dgm:title val="Linear Block Process Numbered"/>
  <dgm:desc val="Used to show a progression; a timeline; sequential steps in a task, process, or workflow; or to emphasize movement or direction. Automatic numbers have been introduced to show the steps of the process. Level 1 text and Level 2 text both appears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01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02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03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08"/>
      <dgm:constr type="primFontSz" for="des" forName="sibTransNodeRect" op="equ"/>
      <dgm:constr type="primFontSz" for="des" forName="nodeRect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2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w" for="ch" forName="sibTransNodeRect" refType="w" refFor="ch" refForName="bgRect"/>
          <dgm:constr type="h" for="ch" forName="sibTransNodeRect" refType="h" refFor="ch" refForName="bgRect" fact="0.4"/>
          <dgm:constr type="t" for="ch" forName="sibTransNodeRect"/>
          <dgm:constr type="l" for="ch" forName="sibTransNodeRect"/>
          <dgm:constr type="r" for="ch" forName="nodeRect" refType="r" refFor="ch" refForName="bgRect"/>
          <dgm:constr type="h" for="ch" forName="nodeRect" refType="h" refFor="ch" refForName="bgRect" fact="0.6"/>
          <dgm:constr type="t" for="ch" forName="nodeRect" refType="b" refFor="ch" refForName="sibTransNodeRect"/>
          <dgm:constr type="l" for="ch" forName="nodeRect" refType="l" refFor="ch" refForName="bgRect"/>
        </dgm:constrLst>
        <dgm:ruleLst>
          <dgm:rule type="w" for="ch" forName="nodeRect" val="NaN" fact="NaN" max="30"/>
        </dgm:ruleLst>
        <dgm:layoutNode name="bgRect" styleLbl="alignNode1">
          <dgm:alg type="sp"/>
          <dgm:shape xmlns:r="http://schemas.openxmlformats.org/officeDocument/2006/relationships" type="rect" r:blip="">
            <dgm:adjLst>
              <dgm:adj idx="1" val="0.05"/>
            </dgm:adjLst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Rect" styleLbl="alignNode1">
            <dgm:varLst>
              <dgm:chMax val="0"/>
              <dgm:bulletEnabled val="1"/>
            </dgm:varLst>
            <dgm:presOf axis="self"/>
            <dgm:alg type="tx">
              <dgm:param type="parTxLTRAlign" val="l"/>
              <dgm:param type="parTxRTLAlign" val="l"/>
            </dgm:alg>
            <dgm:shape xmlns:r="http://schemas.openxmlformats.org/officeDocument/2006/relationships" type="rect" r:blip="" hideGeom="1">
              <dgm:adjLst/>
            </dgm:shape>
            <dgm:constrLst>
              <dgm:constr type="primFontSz" val="66"/>
              <dgm:constr type="tMarg" val="13"/>
              <dgm:constr type="lMarg" refType="w" fact="0.28"/>
              <dgm:constr type="rMarg" refType="w" fact="0.28"/>
              <dgm:constr type="bMarg" val="13"/>
            </dgm:constrLst>
            <dgm:ruleLst>
              <dgm:rule type="primFontSz" val="14" fact="NaN" max="NaN"/>
              <dgm:rule type="tMarg" val="13" fact="NaN" max="NaN"/>
            </dgm:ruleLst>
          </dgm:layoutNode>
        </dgm:forEach>
        <dgm:layoutNode name="nodeRect" styleLbl="align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  <dgm:param type="stBulletLvl" val="2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primFontSz" val="26"/>
            <dgm:constr type="tMarg"/>
            <dgm:constr type="lMarg" refType="w" fact="0.28"/>
            <dgm:constr type="rMarg" refType="w" fact="0.28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1">
            <a:buAutoNum type="arabicParenBoth"/>
          </dgm1611:buPr>
        </dgm1611:autoBuNodeInfo>
      </dgm1611:autoBuNodeInfoLst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EF58D-B62B-40BB-83AA-9D07CFC4ED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2648" y="557783"/>
            <a:ext cx="10969752" cy="3130807"/>
          </a:xfrm>
        </p:spPr>
        <p:txBody>
          <a:bodyPr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AC06D3-F571-4213-A2A4-6A1915120C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2648" y="3902206"/>
            <a:ext cx="10969752" cy="2240529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A10580-AD31-4B8F-8448-55A666AC17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5A860-F335-4252-AA00-24FB67ED2982}" type="datetime1">
              <a:rPr lang="en-US" smtClean="0"/>
              <a:t>1/27/2025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EC99C8-515A-4FEA-9CD2-6D0BF46CF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72AF1B-1868-4C05-B6C3-9EBF29A50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583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5170B0-C1C5-4976-80E8-6B4F90EB36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7593EE-493E-4BCE-8992-24CA63E1E0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80919F-FDDD-42FB-8422-A0665D558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B1048-0047-48CA-88BA-D69B470942CF}" type="datetime1">
              <a:rPr lang="en-US" smtClean="0"/>
              <a:t>1/27/2025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16D38A-35F8-4667-A1F4-49644471E9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9CC230-78B7-487B-9C95-CB00868F6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303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14CB826-D9AA-4689-B8C0-38D999F0D0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557784"/>
            <a:ext cx="2854452" cy="56434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1F1CDD-16FB-45E0-9887-24374C5676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12648" y="557784"/>
            <a:ext cx="7734300" cy="56434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846397-BBD2-4426-B1F5-FD6EA3CDC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83879-648C-49A9-81A2-0EF5946532D0}" type="datetime1">
              <a:rPr lang="en-US" smtClean="0"/>
              <a:t>1/27/2025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AB91E4-73D0-4ACD-8F54-00EE6FB1D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B28C61-59FE-44D6-A7D6-AAD292232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637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6D384-B2C5-42A4-9774-A931C39BA5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8D736C-5FCC-43BC-B824-A90F2CC5D1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4A3A50-B922-45BE-945D-7ED3EBD83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BC802-30E3-4658-9CCA-F873646FEC67}" type="datetime1">
              <a:rPr lang="en-US" smtClean="0"/>
              <a:t>1/27/2025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241F78-20DE-4D53-BB25-79E5C4E1A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43084-C669-4FDF-87D4-F22D36BB8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1048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C6C559-800C-489A-9174-7901F92B0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57784"/>
            <a:ext cx="10969752" cy="3146400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42B5C3-320B-4CFD-B6A7-A28C7E435B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2648" y="3902207"/>
            <a:ext cx="10969752" cy="218744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FCA372-3F42-4113-A73B-5FDCF93CB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227A3-19CE-4153-81CE-64EB7AB094B3}" type="datetime1">
              <a:rPr lang="en-US" smtClean="0"/>
              <a:t>1/27/2025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DA1197-0C78-4878-B086-5D206EA49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1B83D8-FD42-44FF-AA20-944A519CC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6124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D685AA-B5C7-4E3D-85FA-94F3C73E59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3AFEEA-6F3F-4630-A950-61C05D2FAF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2081369"/>
            <a:ext cx="5410200" cy="40955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C36817-B869-4D19-9EE8-A3166B0E15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2" y="2081369"/>
            <a:ext cx="5410200" cy="40955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074146-2374-4321-AEBB-3E9B09D77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9A100-10F6-477E-8847-29D479EF1C92}" type="datetime1">
              <a:rPr lang="en-US" smtClean="0"/>
              <a:t>1/27/2025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42337B-B902-4DC2-BB94-02B8A7549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4AD585-B83C-4ECF-AF42-8DDF6996B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164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A9ADB-3495-481F-BB4E-9C7128B17B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65125"/>
            <a:ext cx="10745788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D6FF4C-26CB-4281-A2F7-6CBE451867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895096"/>
            <a:ext cx="5387975" cy="823912"/>
          </a:xfrm>
        </p:spPr>
        <p:txBody>
          <a:bodyPr anchor="b"/>
          <a:lstStyle>
            <a:lvl1pPr marL="0" indent="0">
              <a:buNone/>
              <a:defRPr sz="2400" b="0" i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2E72A9-F222-45B4-9355-C04C058641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842211"/>
            <a:ext cx="5387975" cy="33474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A699F6E-77AD-4EBC-BAF9-5A43CDEC41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67890" y="1895096"/>
            <a:ext cx="5414510" cy="823912"/>
          </a:xfrm>
        </p:spPr>
        <p:txBody>
          <a:bodyPr anchor="b"/>
          <a:lstStyle>
            <a:lvl1pPr marL="0" indent="0">
              <a:buNone/>
              <a:defRPr sz="2400" b="0" i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F77677-7169-4591-B047-0678815F48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67890" y="2842211"/>
            <a:ext cx="5414510" cy="33474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482A6EB-0285-4FA4-A00C-A7F716084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128AB-198A-495F-8475-FDB360C9873F}" type="datetime1">
              <a:rPr lang="en-US" smtClean="0"/>
              <a:t>1/27/2025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6D39526-82B8-402C-8A2B-82EF8F3F3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5EC9E6-6FF1-4541-9CB1-A2FF9D852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5284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70F54-6CED-4251-A0A6-32CCD1213F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72C8E6-49D6-46A5-8DC3-B0D8E683C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A235E-F8FD-479F-9FC7-18BE84110877}" type="datetime1">
              <a:rPr lang="en-US" smtClean="0"/>
              <a:t>1/27/2025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883CBA-77CD-4490-A5F3-BAA8FC254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A5FF79-61B6-4693-8547-95B1F2F7A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448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BDCB94-13E9-41CB-88F0-D30A1791D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0F09B-68DA-462E-9DB4-4C9ADAB8CBCC}" type="datetime1">
              <a:rPr lang="en-US" smtClean="0"/>
              <a:t>1/27/2025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4795A4-736C-426D-8559-5AD589275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2A2ACD-17F3-4C16-8E77-86EC92CCD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723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7FCB2E-B68A-48F9-8B20-CDED818FB6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9" y="457199"/>
            <a:ext cx="4970822" cy="266020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081C83-64B5-4BFD-A163-75C2EA7F89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457200"/>
            <a:ext cx="5483352" cy="5744003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5D44AD-E361-48A3-936D-DDA0D51445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12649" y="3329989"/>
            <a:ext cx="4970822" cy="2871216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EED06C-E016-489C-8863-EA1BE998B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C4E36-FABE-47EB-AA7F-C19A93824617}" type="datetime1">
              <a:rPr lang="en-US" smtClean="0"/>
              <a:t>1/27/2025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9161F0-D253-49A7-9A08-7A0A22814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42C61A-B326-40A7-A286-90D0544BBC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9270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F2DF6F-D00F-4CE4-8701-B006273461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9" y="457199"/>
            <a:ext cx="4970822" cy="266748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A0FF7AB-F851-4425-8407-996C920E68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96000" y="457199"/>
            <a:ext cx="5483352" cy="540385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ED6CF5-154F-4615-8CDC-E2BFA61FAB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12649" y="3322708"/>
            <a:ext cx="4970822" cy="254628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A5C400-0D13-495F-8C4E-EC3CDF5F22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9CE6B-5DE6-4A2D-B72E-5E8969F9F56F}" type="datetime1">
              <a:rPr lang="en-US" smtClean="0"/>
              <a:t>1/27/2025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B290D7-98AC-45E5-A7D6-73520AFC7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94276C-2BD2-4C4F-AC04-DD3D73768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697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42E603F-28B7-4831-BF23-65FBAB13D5FB}"/>
              </a:ext>
            </a:extLst>
          </p:cNvPr>
          <p:cNvSpPr/>
          <p:nvPr/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rgbClr val="AEAEAE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4D39700F-2B10-4402-A7DD-06EE224588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1" y="232968"/>
            <a:ext cx="9560477" cy="6625032"/>
          </a:xfrm>
          <a:custGeom>
            <a:avLst/>
            <a:gdLst>
              <a:gd name="connsiteX0" fmla="*/ 8831314 w 9263816"/>
              <a:gd name="connsiteY0" fmla="*/ 5943878 h 6858000"/>
              <a:gd name="connsiteX1" fmla="*/ 9179783 w 9263816"/>
              <a:gd name="connsiteY1" fmla="*/ 6086141 h 6858000"/>
              <a:gd name="connsiteX2" fmla="*/ 9260887 w 9263816"/>
              <a:gd name="connsiteY2" fmla="*/ 6279156 h 6858000"/>
              <a:gd name="connsiteX3" fmla="*/ 8925621 w 9263816"/>
              <a:gd name="connsiteY3" fmla="*/ 6708712 h 6858000"/>
              <a:gd name="connsiteX4" fmla="*/ 8496050 w 9263816"/>
              <a:gd name="connsiteY4" fmla="*/ 6373449 h 6858000"/>
              <a:gd name="connsiteX5" fmla="*/ 8831314 w 9263816"/>
              <a:gd name="connsiteY5" fmla="*/ 5943878 h 6858000"/>
              <a:gd name="connsiteX6" fmla="*/ 7397485 w 9263816"/>
              <a:gd name="connsiteY6" fmla="*/ 5931706 h 6858000"/>
              <a:gd name="connsiteX7" fmla="*/ 7917779 w 9263816"/>
              <a:gd name="connsiteY7" fmla="*/ 6191864 h 6858000"/>
              <a:gd name="connsiteX8" fmla="*/ 8013467 w 9263816"/>
              <a:gd name="connsiteY8" fmla="*/ 6375784 h 6858000"/>
              <a:gd name="connsiteX9" fmla="*/ 8021879 w 9263816"/>
              <a:gd name="connsiteY9" fmla="*/ 6753751 h 6858000"/>
              <a:gd name="connsiteX10" fmla="*/ 7981316 w 9263816"/>
              <a:gd name="connsiteY10" fmla="*/ 6858000 h 6858000"/>
              <a:gd name="connsiteX11" fmla="*/ 6819486 w 9263816"/>
              <a:gd name="connsiteY11" fmla="*/ 6858000 h 6858000"/>
              <a:gd name="connsiteX12" fmla="*/ 6785199 w 9263816"/>
              <a:gd name="connsiteY12" fmla="*/ 6781101 h 6858000"/>
              <a:gd name="connsiteX13" fmla="*/ 7196747 w 9263816"/>
              <a:gd name="connsiteY13" fmla="*/ 5964309 h 6858000"/>
              <a:gd name="connsiteX14" fmla="*/ 7397485 w 9263816"/>
              <a:gd name="connsiteY14" fmla="*/ 5931706 h 6858000"/>
              <a:gd name="connsiteX15" fmla="*/ 1505570 w 9263816"/>
              <a:gd name="connsiteY15" fmla="*/ 227178 h 6858000"/>
              <a:gd name="connsiteX16" fmla="*/ 2026489 w 9263816"/>
              <a:gd name="connsiteY16" fmla="*/ 392370 h 6858000"/>
              <a:gd name="connsiteX17" fmla="*/ 2444553 w 9263816"/>
              <a:gd name="connsiteY17" fmla="*/ 1654853 h 6858000"/>
              <a:gd name="connsiteX18" fmla="*/ 3183153 w 9263816"/>
              <a:gd name="connsiteY18" fmla="*/ 2116208 h 6858000"/>
              <a:gd name="connsiteX19" fmla="*/ 4288384 w 9263816"/>
              <a:gd name="connsiteY19" fmla="*/ 1291908 h 6858000"/>
              <a:gd name="connsiteX20" fmla="*/ 5472602 w 9263816"/>
              <a:gd name="connsiteY20" fmla="*/ 1697818 h 6858000"/>
              <a:gd name="connsiteX21" fmla="*/ 5844697 w 9263816"/>
              <a:gd name="connsiteY21" fmla="*/ 3444791 h 6858000"/>
              <a:gd name="connsiteX22" fmla="*/ 6715674 w 9263816"/>
              <a:gd name="connsiteY22" fmla="*/ 4065208 h 6858000"/>
              <a:gd name="connsiteX23" fmla="*/ 8130429 w 9263816"/>
              <a:gd name="connsiteY23" fmla="*/ 4101787 h 6858000"/>
              <a:gd name="connsiteX24" fmla="*/ 8624630 w 9263816"/>
              <a:gd name="connsiteY24" fmla="*/ 4686202 h 6858000"/>
              <a:gd name="connsiteX25" fmla="*/ 8623843 w 9263816"/>
              <a:gd name="connsiteY25" fmla="*/ 4685749 h 6858000"/>
              <a:gd name="connsiteX26" fmla="*/ 8646859 w 9263816"/>
              <a:gd name="connsiteY26" fmla="*/ 4835156 h 6858000"/>
              <a:gd name="connsiteX27" fmla="*/ 8079403 w 9263816"/>
              <a:gd name="connsiteY27" fmla="*/ 5661624 h 6858000"/>
              <a:gd name="connsiteX28" fmla="*/ 6833105 w 9263816"/>
              <a:gd name="connsiteY28" fmla="*/ 5397208 h 6858000"/>
              <a:gd name="connsiteX29" fmla="*/ 5900832 w 9263816"/>
              <a:gd name="connsiteY29" fmla="*/ 5944462 h 6858000"/>
              <a:gd name="connsiteX30" fmla="*/ 6067212 w 9263816"/>
              <a:gd name="connsiteY30" fmla="*/ 6811916 h 6858000"/>
              <a:gd name="connsiteX31" fmla="*/ 6089565 w 9263816"/>
              <a:gd name="connsiteY31" fmla="*/ 6858000 h 6858000"/>
              <a:gd name="connsiteX32" fmla="*/ 0 w 9263816"/>
              <a:gd name="connsiteY32" fmla="*/ 6858000 h 6858000"/>
              <a:gd name="connsiteX33" fmla="*/ 0 w 9263816"/>
              <a:gd name="connsiteY33" fmla="*/ 2181377 h 6858000"/>
              <a:gd name="connsiteX34" fmla="*/ 73069 w 9263816"/>
              <a:gd name="connsiteY34" fmla="*/ 2215839 h 6858000"/>
              <a:gd name="connsiteX35" fmla="*/ 335445 w 9263816"/>
              <a:gd name="connsiteY35" fmla="*/ 2237140 h 6858000"/>
              <a:gd name="connsiteX36" fmla="*/ 752878 w 9263816"/>
              <a:gd name="connsiteY36" fmla="*/ 1445285 h 6858000"/>
              <a:gd name="connsiteX37" fmla="*/ 1202551 w 9263816"/>
              <a:gd name="connsiteY37" fmla="*/ 314229 h 6858000"/>
              <a:gd name="connsiteX38" fmla="*/ 1505570 w 9263816"/>
              <a:gd name="connsiteY38" fmla="*/ 227178 h 6858000"/>
              <a:gd name="connsiteX39" fmla="*/ 3142509 w 9263816"/>
              <a:gd name="connsiteY39" fmla="*/ 68854 h 6858000"/>
              <a:gd name="connsiteX40" fmla="*/ 3490978 w 9263816"/>
              <a:gd name="connsiteY40" fmla="*/ 211117 h 6858000"/>
              <a:gd name="connsiteX41" fmla="*/ 3572083 w 9263816"/>
              <a:gd name="connsiteY41" fmla="*/ 404131 h 6858000"/>
              <a:gd name="connsiteX42" fmla="*/ 3236814 w 9263816"/>
              <a:gd name="connsiteY42" fmla="*/ 833688 h 6858000"/>
              <a:gd name="connsiteX43" fmla="*/ 2807245 w 9263816"/>
              <a:gd name="connsiteY43" fmla="*/ 498425 h 6858000"/>
              <a:gd name="connsiteX44" fmla="*/ 3142509 w 9263816"/>
              <a:gd name="connsiteY44" fmla="*/ 68854 h 6858000"/>
              <a:gd name="connsiteX45" fmla="*/ 0 w 9263816"/>
              <a:gd name="connsiteY45" fmla="*/ 0 h 6858000"/>
              <a:gd name="connsiteX46" fmla="*/ 39858 w 9263816"/>
              <a:gd name="connsiteY46" fmla="*/ 0 h 6858000"/>
              <a:gd name="connsiteX47" fmla="*/ 65022 w 9263816"/>
              <a:gd name="connsiteY47" fmla="*/ 5834 h 6858000"/>
              <a:gd name="connsiteX48" fmla="*/ 389258 w 9263816"/>
              <a:gd name="connsiteY48" fmla="*/ 235630 h 6858000"/>
              <a:gd name="connsiteX49" fmla="*/ 485484 w 9263816"/>
              <a:gd name="connsiteY49" fmla="*/ 420070 h 6858000"/>
              <a:gd name="connsiteX50" fmla="*/ 74229 w 9263816"/>
              <a:gd name="connsiteY50" fmla="*/ 1237955 h 6858000"/>
              <a:gd name="connsiteX51" fmla="*/ 0 w 9263816"/>
              <a:gd name="connsiteY51" fmla="*/ 125447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9263816" h="6858000">
                <a:moveTo>
                  <a:pt x="8831314" y="5943878"/>
                </a:moveTo>
                <a:cubicBezTo>
                  <a:pt x="8964281" y="5927490"/>
                  <a:pt x="9096260" y="5981362"/>
                  <a:pt x="9179783" y="6086141"/>
                </a:cubicBezTo>
                <a:cubicBezTo>
                  <a:pt x="9224074" y="6141769"/>
                  <a:pt x="9252211" y="6208560"/>
                  <a:pt x="9260887" y="6279156"/>
                </a:cubicBezTo>
                <a:cubicBezTo>
                  <a:pt x="9286897" y="6490362"/>
                  <a:pt x="9136845" y="6682672"/>
                  <a:pt x="8925621" y="6708712"/>
                </a:cubicBezTo>
                <a:cubicBezTo>
                  <a:pt x="8714398" y="6734766"/>
                  <a:pt x="8522062" y="6584655"/>
                  <a:pt x="8496050" y="6373449"/>
                </a:cubicBezTo>
                <a:cubicBezTo>
                  <a:pt x="8470038" y="6162229"/>
                  <a:pt x="8620090" y="5969920"/>
                  <a:pt x="8831314" y="5943878"/>
                </a:cubicBezTo>
                <a:close/>
                <a:moveTo>
                  <a:pt x="7397485" y="5931706"/>
                </a:moveTo>
                <a:cubicBezTo>
                  <a:pt x="7598431" y="5931157"/>
                  <a:pt x="7792965" y="6024548"/>
                  <a:pt x="7917779" y="6191864"/>
                </a:cubicBezTo>
                <a:cubicBezTo>
                  <a:pt x="7959204" y="6247714"/>
                  <a:pt x="7991530" y="6309792"/>
                  <a:pt x="8013467" y="6375784"/>
                </a:cubicBezTo>
                <a:cubicBezTo>
                  <a:pt x="8055425" y="6502973"/>
                  <a:pt x="8055748" y="6633888"/>
                  <a:pt x="8021879" y="6753751"/>
                </a:cubicBezTo>
                <a:lnTo>
                  <a:pt x="7981316" y="6858000"/>
                </a:lnTo>
                <a:lnTo>
                  <a:pt x="6819486" y="6858000"/>
                </a:lnTo>
                <a:lnTo>
                  <a:pt x="6785199" y="6781101"/>
                </a:lnTo>
                <a:cubicBezTo>
                  <a:pt x="6673307" y="6441922"/>
                  <a:pt x="6857485" y="6076251"/>
                  <a:pt x="7196747" y="5964309"/>
                </a:cubicBezTo>
                <a:cubicBezTo>
                  <a:pt x="7262809" y="5942509"/>
                  <a:pt x="7330503" y="5931889"/>
                  <a:pt x="7397485" y="5931706"/>
                </a:cubicBezTo>
                <a:close/>
                <a:moveTo>
                  <a:pt x="1505570" y="227178"/>
                </a:moveTo>
                <a:cubicBezTo>
                  <a:pt x="1691018" y="218628"/>
                  <a:pt x="1889853" y="275403"/>
                  <a:pt x="2026489" y="392370"/>
                </a:cubicBezTo>
                <a:cubicBezTo>
                  <a:pt x="2369898" y="685965"/>
                  <a:pt x="2078266" y="1147857"/>
                  <a:pt x="2444553" y="1654853"/>
                </a:cubicBezTo>
                <a:cubicBezTo>
                  <a:pt x="2492906" y="1721679"/>
                  <a:pt x="2800482" y="2144546"/>
                  <a:pt x="3183153" y="2116208"/>
                </a:cubicBezTo>
                <a:cubicBezTo>
                  <a:pt x="3673561" y="2080541"/>
                  <a:pt x="3723222" y="1441614"/>
                  <a:pt x="4288384" y="1291908"/>
                </a:cubicBezTo>
                <a:cubicBezTo>
                  <a:pt x="4689065" y="1185875"/>
                  <a:pt x="5207943" y="1366633"/>
                  <a:pt x="5472602" y="1697818"/>
                </a:cubicBezTo>
                <a:cubicBezTo>
                  <a:pt x="5891294" y="2221754"/>
                  <a:pt x="5408012" y="2790179"/>
                  <a:pt x="5844697" y="3444791"/>
                </a:cubicBezTo>
                <a:cubicBezTo>
                  <a:pt x="6149900" y="3902467"/>
                  <a:pt x="6672672" y="4053594"/>
                  <a:pt x="6715674" y="4065208"/>
                </a:cubicBezTo>
                <a:cubicBezTo>
                  <a:pt x="7326423" y="4232519"/>
                  <a:pt x="7677158" y="3817020"/>
                  <a:pt x="8130429" y="4101787"/>
                </a:cubicBezTo>
                <a:cubicBezTo>
                  <a:pt x="8226340" y="4161985"/>
                  <a:pt x="8536372" y="4356819"/>
                  <a:pt x="8624630" y="4686202"/>
                </a:cubicBezTo>
                <a:lnTo>
                  <a:pt x="8623843" y="4685749"/>
                </a:lnTo>
                <a:cubicBezTo>
                  <a:pt x="8636924" y="4734567"/>
                  <a:pt x="8644635" y="4784678"/>
                  <a:pt x="8646859" y="4835156"/>
                </a:cubicBezTo>
                <a:cubicBezTo>
                  <a:pt x="8662596" y="5196604"/>
                  <a:pt x="8398383" y="5562326"/>
                  <a:pt x="8079403" y="5661624"/>
                </a:cubicBezTo>
                <a:cubicBezTo>
                  <a:pt x="7649807" y="5795217"/>
                  <a:pt x="7430996" y="5350293"/>
                  <a:pt x="6833105" y="5397208"/>
                </a:cubicBezTo>
                <a:cubicBezTo>
                  <a:pt x="6519033" y="5421527"/>
                  <a:pt x="6056658" y="5595550"/>
                  <a:pt x="5900832" y="5944462"/>
                </a:cubicBezTo>
                <a:cubicBezTo>
                  <a:pt x="5770548" y="6236600"/>
                  <a:pt x="5916359" y="6515160"/>
                  <a:pt x="6067212" y="6811916"/>
                </a:cubicBezTo>
                <a:lnTo>
                  <a:pt x="6089565" y="6858000"/>
                </a:lnTo>
                <a:lnTo>
                  <a:pt x="0" y="6858000"/>
                </a:lnTo>
                <a:lnTo>
                  <a:pt x="0" y="2181377"/>
                </a:lnTo>
                <a:lnTo>
                  <a:pt x="73069" y="2215839"/>
                </a:lnTo>
                <a:cubicBezTo>
                  <a:pt x="165116" y="2251829"/>
                  <a:pt x="254486" y="2263171"/>
                  <a:pt x="335445" y="2237140"/>
                </a:cubicBezTo>
                <a:cubicBezTo>
                  <a:pt x="594718" y="2153707"/>
                  <a:pt x="688441" y="1733807"/>
                  <a:pt x="752878" y="1445285"/>
                </a:cubicBezTo>
                <a:cubicBezTo>
                  <a:pt x="925059" y="674068"/>
                  <a:pt x="975076" y="456292"/>
                  <a:pt x="1202551" y="314229"/>
                </a:cubicBezTo>
                <a:cubicBezTo>
                  <a:pt x="1287853" y="260956"/>
                  <a:pt x="1394302" y="232308"/>
                  <a:pt x="1505570" y="227178"/>
                </a:cubicBezTo>
                <a:close/>
                <a:moveTo>
                  <a:pt x="3142509" y="68854"/>
                </a:moveTo>
                <a:cubicBezTo>
                  <a:pt x="3275474" y="52467"/>
                  <a:pt x="3407455" y="106339"/>
                  <a:pt x="3490978" y="211117"/>
                </a:cubicBezTo>
                <a:cubicBezTo>
                  <a:pt x="3535271" y="266744"/>
                  <a:pt x="3563404" y="333535"/>
                  <a:pt x="3572083" y="404131"/>
                </a:cubicBezTo>
                <a:cubicBezTo>
                  <a:pt x="3598092" y="615337"/>
                  <a:pt x="3448040" y="807648"/>
                  <a:pt x="3236814" y="833688"/>
                </a:cubicBezTo>
                <a:cubicBezTo>
                  <a:pt x="3025594" y="859741"/>
                  <a:pt x="2833255" y="709631"/>
                  <a:pt x="2807245" y="498425"/>
                </a:cubicBezTo>
                <a:cubicBezTo>
                  <a:pt x="2781232" y="287207"/>
                  <a:pt x="2931283" y="94896"/>
                  <a:pt x="3142509" y="68854"/>
                </a:cubicBezTo>
                <a:close/>
                <a:moveTo>
                  <a:pt x="0" y="0"/>
                </a:moveTo>
                <a:lnTo>
                  <a:pt x="39858" y="0"/>
                </a:lnTo>
                <a:lnTo>
                  <a:pt x="65022" y="5834"/>
                </a:lnTo>
                <a:cubicBezTo>
                  <a:pt x="191545" y="45606"/>
                  <a:pt x="305874" y="124173"/>
                  <a:pt x="389258" y="235630"/>
                </a:cubicBezTo>
                <a:cubicBezTo>
                  <a:pt x="430983" y="291600"/>
                  <a:pt x="463360" y="353876"/>
                  <a:pt x="485484" y="420070"/>
                </a:cubicBezTo>
                <a:cubicBezTo>
                  <a:pt x="597711" y="759508"/>
                  <a:pt x="413661" y="1125662"/>
                  <a:pt x="74229" y="1237955"/>
                </a:cubicBezTo>
                <a:lnTo>
                  <a:pt x="0" y="1254477"/>
                </a:lnTo>
                <a:close/>
              </a:path>
            </a:pathLst>
          </a:custGeom>
          <a:solidFill>
            <a:schemeClr val="bg1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760C036-BBCE-4F9E-AD56-DD36D4407B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57784"/>
            <a:ext cx="109728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A5D7EC-1E6A-473F-B5A4-18CDFB6CF9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2106204"/>
            <a:ext cx="10972800" cy="40365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9981C7-34D5-49A4-949D-715FD4BD8F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en-US" sz="800" kern="1200" cap="all" spc="200" smtClean="0">
                <a:solidFill>
                  <a:schemeClr val="tx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fld id="{F481A142-DA77-4A5F-AD1F-14E6C18F0F5F}" type="datetime1">
              <a:rPr lang="en-US" smtClean="0"/>
              <a:t>1/27/2025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85CE6E-733D-4C60-B40B-C7C10CB5AF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US" sz="800" kern="1200" cap="all" spc="200" dirty="0">
                <a:solidFill>
                  <a:schemeClr val="tx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D80D8B-7909-4114-8EBA-C3086DC62B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34600" y="6356350"/>
            <a:ext cx="1447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en-US" sz="800" kern="1200" cap="all" spc="200" smtClean="0">
                <a:solidFill>
                  <a:schemeClr val="tx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fld id="{1F646F3F-274D-499B-ABBE-824EB4ABDC3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7541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43" r:id="rId6"/>
    <p:sldLayoutId id="2147483739" r:id="rId7"/>
    <p:sldLayoutId id="2147483740" r:id="rId8"/>
    <p:sldLayoutId id="2147483741" r:id="rId9"/>
    <p:sldLayoutId id="2147483742" r:id="rId10"/>
    <p:sldLayoutId id="2147483744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1000"/>
        </a:spcBef>
        <a:buClr>
          <a:schemeClr val="accent5"/>
        </a:buClr>
        <a:buFont typeface="Avenir Next LT Pro" panose="020B05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28600" indent="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indent="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85800" indent="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914400" indent="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accessmanitoba.ca/" TargetMode="External"/><Relationship Id="rId7" Type="http://schemas.openxmlformats.org/officeDocument/2006/relationships/hyperlink" Target="https://www.youtube.com/watch?v=YtXy6WjIQcE&amp;list=PLCmAbNKhoFgqZler9jY42vlVRT-6SmWat" TargetMode="External"/><Relationship Id="rId2" Type="http://schemas.openxmlformats.org/officeDocument/2006/relationships/hyperlink" Target="https://www.gov.mb.ca/aesi/apprenticeship/index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youtube.com/playlist?list=PL47F5AF0197D250B6" TargetMode="External"/><Relationship Id="rId5" Type="http://schemas.openxmlformats.org/officeDocument/2006/relationships/hyperlink" Target="https://camosun.ca/sites/default/files/2021-10/sample-questions-trades-math.pdf" TargetMode="External"/><Relationship Id="rId4" Type="http://schemas.openxmlformats.org/officeDocument/2006/relationships/hyperlink" Target="https://www.canada.ca/en/services/jobs/training/initiatives/skills-success/tools/trades-math.html#found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v.mb.ca/aesi/apprenticeship/discover/mbtrades/index.html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v.mb.ca/aesi/apprenticeship/manage/pubs/2025-26_technical_training_course_schedule_dec27_2024.pdf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ccessmanitoba.ca/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accessmanitoba.ca/support.html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mailto:Jenna.Smid@gov.mb.ca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Background Fill">
            <a:extLst>
              <a:ext uri="{FF2B5EF4-FFF2-40B4-BE49-F238E27FC236}">
                <a16:creationId xmlns:a16="http://schemas.microsoft.com/office/drawing/2014/main" id="{68CA250C-CF5A-4736-9249-D6111F7C55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32274B4-B001-4088-B01D-E6999509E2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rgbClr val="AEAEAE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2648" y="557783"/>
            <a:ext cx="3901736" cy="3130807"/>
          </a:xfrm>
        </p:spPr>
        <p:txBody>
          <a:bodyPr>
            <a:normAutofit/>
          </a:bodyPr>
          <a:lstStyle/>
          <a:p>
            <a:r>
              <a:rPr lang="en-US" sz="4200">
                <a:cs typeface="Calibri Light"/>
              </a:rPr>
              <a:t>Apprenticeship</a:t>
            </a:r>
            <a:endParaRPr lang="en-US" sz="420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2648" y="3902206"/>
            <a:ext cx="3901736" cy="2240529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>
                <a:cs typeface="Calibri"/>
              </a:rPr>
              <a:t>Technical Training Expectations</a:t>
            </a:r>
          </a:p>
          <a:p>
            <a:endParaRPr lang="en-US" dirty="0">
              <a:cs typeface="Calibri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E7EDC66-3D5A-FB2E-3230-096BB6C97A3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9670" b="-3"/>
          <a:stretch/>
        </p:blipFill>
        <p:spPr>
          <a:xfrm>
            <a:off x="4955602" y="10"/>
            <a:ext cx="7236398" cy="6857990"/>
          </a:xfrm>
          <a:custGeom>
            <a:avLst/>
            <a:gdLst/>
            <a:ahLst/>
            <a:cxnLst/>
            <a:rect l="l" t="t" r="r" b="b"/>
            <a:pathLst>
              <a:path w="7726675" h="6858000">
                <a:moveTo>
                  <a:pt x="2975226" y="5978334"/>
                </a:moveTo>
                <a:cubicBezTo>
                  <a:pt x="3002582" y="5978928"/>
                  <a:pt x="3030286" y="5982273"/>
                  <a:pt x="3058007" y="5988576"/>
                </a:cubicBezTo>
                <a:cubicBezTo>
                  <a:pt x="3279778" y="6038998"/>
                  <a:pt x="3418684" y="6259656"/>
                  <a:pt x="3368261" y="6481427"/>
                </a:cubicBezTo>
                <a:cubicBezTo>
                  <a:pt x="3317839" y="6703198"/>
                  <a:pt x="3097182" y="6842104"/>
                  <a:pt x="2875410" y="6791681"/>
                </a:cubicBezTo>
                <a:cubicBezTo>
                  <a:pt x="2653640" y="6741259"/>
                  <a:pt x="2514734" y="6520601"/>
                  <a:pt x="2565157" y="6298830"/>
                </a:cubicBezTo>
                <a:cubicBezTo>
                  <a:pt x="2609276" y="6104780"/>
                  <a:pt x="2783732" y="5974174"/>
                  <a:pt x="2975226" y="5978334"/>
                </a:cubicBezTo>
                <a:close/>
                <a:moveTo>
                  <a:pt x="542891" y="1298362"/>
                </a:moveTo>
                <a:cubicBezTo>
                  <a:pt x="578216" y="1299129"/>
                  <a:pt x="613991" y="1303448"/>
                  <a:pt x="649789" y="1311587"/>
                </a:cubicBezTo>
                <a:cubicBezTo>
                  <a:pt x="936170" y="1376700"/>
                  <a:pt x="1115545" y="1661643"/>
                  <a:pt x="1050432" y="1948025"/>
                </a:cubicBezTo>
                <a:cubicBezTo>
                  <a:pt x="985319" y="2234407"/>
                  <a:pt x="700376" y="2413781"/>
                  <a:pt x="413995" y="2348669"/>
                </a:cubicBezTo>
                <a:cubicBezTo>
                  <a:pt x="127612" y="2283556"/>
                  <a:pt x="-51762" y="1998612"/>
                  <a:pt x="13351" y="1712231"/>
                </a:cubicBezTo>
                <a:cubicBezTo>
                  <a:pt x="70325" y="1461647"/>
                  <a:pt x="295606" y="1292990"/>
                  <a:pt x="542891" y="1298362"/>
                </a:cubicBezTo>
                <a:close/>
                <a:moveTo>
                  <a:pt x="362049" y="446831"/>
                </a:moveTo>
                <a:cubicBezTo>
                  <a:pt x="382746" y="447281"/>
                  <a:pt x="403706" y="449811"/>
                  <a:pt x="424679" y="454579"/>
                </a:cubicBezTo>
                <a:cubicBezTo>
                  <a:pt x="592463" y="492727"/>
                  <a:pt x="697554" y="659668"/>
                  <a:pt x="659405" y="827452"/>
                </a:cubicBezTo>
                <a:cubicBezTo>
                  <a:pt x="621257" y="995236"/>
                  <a:pt x="454318" y="1100327"/>
                  <a:pt x="286534" y="1062179"/>
                </a:cubicBezTo>
                <a:cubicBezTo>
                  <a:pt x="118749" y="1024031"/>
                  <a:pt x="13658" y="857091"/>
                  <a:pt x="51806" y="689306"/>
                </a:cubicBezTo>
                <a:cubicBezTo>
                  <a:pt x="85186" y="542495"/>
                  <a:pt x="217172" y="443684"/>
                  <a:pt x="362049" y="446831"/>
                </a:cubicBezTo>
                <a:close/>
                <a:moveTo>
                  <a:pt x="688320" y="0"/>
                </a:moveTo>
                <a:lnTo>
                  <a:pt x="5442022" y="0"/>
                </a:lnTo>
                <a:lnTo>
                  <a:pt x="7726675" y="0"/>
                </a:lnTo>
                <a:lnTo>
                  <a:pt x="7726675" y="988372"/>
                </a:lnTo>
                <a:lnTo>
                  <a:pt x="7726675" y="6858000"/>
                </a:lnTo>
                <a:lnTo>
                  <a:pt x="4265234" y="6858000"/>
                </a:lnTo>
                <a:lnTo>
                  <a:pt x="4167452" y="6648946"/>
                </a:lnTo>
                <a:cubicBezTo>
                  <a:pt x="4064668" y="6438534"/>
                  <a:pt x="3951418" y="6237194"/>
                  <a:pt x="3802376" y="6067515"/>
                </a:cubicBezTo>
                <a:cubicBezTo>
                  <a:pt x="3433898" y="5648543"/>
                  <a:pt x="2855445" y="5560200"/>
                  <a:pt x="2314714" y="5492960"/>
                </a:cubicBezTo>
                <a:cubicBezTo>
                  <a:pt x="1689319" y="5415368"/>
                  <a:pt x="1105502" y="5269445"/>
                  <a:pt x="626568" y="4822392"/>
                </a:cubicBezTo>
                <a:cubicBezTo>
                  <a:pt x="42544" y="4277286"/>
                  <a:pt x="59772" y="3691233"/>
                  <a:pt x="462831" y="3184007"/>
                </a:cubicBezTo>
                <a:cubicBezTo>
                  <a:pt x="688845" y="2899538"/>
                  <a:pt x="972083" y="2660548"/>
                  <a:pt x="1228189" y="2399566"/>
                </a:cubicBezTo>
                <a:cubicBezTo>
                  <a:pt x="1460698" y="2161897"/>
                  <a:pt x="1522193" y="1866062"/>
                  <a:pt x="1384674" y="1566341"/>
                </a:cubicBezTo>
                <a:cubicBezTo>
                  <a:pt x="1239184" y="1249484"/>
                  <a:pt x="1095206" y="930335"/>
                  <a:pt x="922279" y="628332"/>
                </a:cubicBezTo>
                <a:cubicBezTo>
                  <a:pt x="805583" y="424593"/>
                  <a:pt x="731712" y="225291"/>
                  <a:pt x="693729" y="33341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DA032A-D839-88F0-98AC-97E40E506E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Helpful 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E49245-C256-1566-2768-B1BEF29E61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CA" b="1" dirty="0"/>
              <a:t>Apprenticeship Manitoba</a:t>
            </a:r>
          </a:p>
          <a:p>
            <a:r>
              <a:rPr lang="en-CA" dirty="0">
                <a:hlinkClick r:id="rId2"/>
              </a:rPr>
              <a:t>https://www.gov.mb.ca/aesi/apprenticeship/index.html</a:t>
            </a:r>
            <a:endParaRPr lang="en-CA" dirty="0"/>
          </a:p>
          <a:p>
            <a:r>
              <a:rPr lang="en-CA" dirty="0">
                <a:hlinkClick r:id="rId3"/>
              </a:rPr>
              <a:t>https://accessmanitoba.ca/</a:t>
            </a:r>
            <a:endParaRPr lang="en-CA" dirty="0"/>
          </a:p>
          <a:p>
            <a:endParaRPr lang="en-CA" dirty="0"/>
          </a:p>
          <a:p>
            <a:r>
              <a:rPr lang="en-CA" b="1" dirty="0"/>
              <a:t>Math Resources</a:t>
            </a:r>
          </a:p>
          <a:p>
            <a:r>
              <a:rPr lang="en-CA" dirty="0">
                <a:hlinkClick r:id="rId4"/>
              </a:rPr>
              <a:t>https://www.canada.ca/en/services/jobs/training/initiatives/skills-success/tools/trades-math.html#found</a:t>
            </a:r>
            <a:endParaRPr lang="en-CA" dirty="0"/>
          </a:p>
          <a:p>
            <a:r>
              <a:rPr lang="en-CA" dirty="0">
                <a:hlinkClick r:id="rId5"/>
              </a:rPr>
              <a:t>https://camosun.ca/sites/default/files/2021-10/sample-questions-trades-math.pdf</a:t>
            </a:r>
            <a:endParaRPr lang="en-CA" dirty="0"/>
          </a:p>
          <a:p>
            <a:endParaRPr lang="en-CA" dirty="0"/>
          </a:p>
          <a:p>
            <a:r>
              <a:rPr lang="en-CA" b="1" dirty="0"/>
              <a:t>Math Videos to support learning</a:t>
            </a:r>
          </a:p>
          <a:p>
            <a:r>
              <a:rPr lang="en-CA" dirty="0"/>
              <a:t>17 short videos go through the basics of calculations with fractions</a:t>
            </a:r>
          </a:p>
          <a:p>
            <a:r>
              <a:rPr lang="en-CA" dirty="0">
                <a:hlinkClick r:id="rId6"/>
              </a:rPr>
              <a:t>https://www.youtube.com/playlist?list=PL47F5AF0197D250B6</a:t>
            </a:r>
            <a:endParaRPr lang="en-CA" dirty="0"/>
          </a:p>
          <a:p>
            <a:r>
              <a:rPr lang="en-CA" dirty="0"/>
              <a:t>8 short videos explaining conversion factors, changing units and calculations</a:t>
            </a:r>
          </a:p>
          <a:p>
            <a:r>
              <a:rPr lang="en-CA" dirty="0">
                <a:hlinkClick r:id="rId7"/>
              </a:rPr>
              <a:t>https://www.youtube.com/watch?v=YtXy6WjIQcE&amp;list=PLCmAbNKhoFgqZler9jY42vlVRT-6SmWat</a:t>
            </a:r>
            <a:endParaRPr lang="en-CA" dirty="0"/>
          </a:p>
          <a:p>
            <a:endParaRPr lang="en-CA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9431593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1E99E8-F654-B753-102D-39C6E0E43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Why choose Apprenticeship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3995FD-2FF8-8BA0-0159-BD625787B6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sz="2800" dirty="0"/>
              <a:t>Apprenticeship is a work based post-secondary training program that leads to a </a:t>
            </a:r>
            <a:r>
              <a:rPr lang="en-CA" sz="2800" b="1" u="sng" dirty="0"/>
              <a:t>Certificate of Qualification </a:t>
            </a:r>
            <a:r>
              <a:rPr lang="en-CA" sz="2800" dirty="0"/>
              <a:t>in a skilled trade</a:t>
            </a:r>
          </a:p>
          <a:p>
            <a:r>
              <a:rPr lang="en-CA" sz="2800" dirty="0"/>
              <a:t>Most trade programs take 2 – 4 years to complete</a:t>
            </a:r>
          </a:p>
          <a:p>
            <a:r>
              <a:rPr lang="en-CA" sz="2800" dirty="0"/>
              <a:t>Training is a combination of approximately 80% paid-on-the-job training and 20% technical training in the classroom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0635881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Background Fill">
            <a:extLst>
              <a:ext uri="{FF2B5EF4-FFF2-40B4-BE49-F238E27FC236}">
                <a16:creationId xmlns:a16="http://schemas.microsoft.com/office/drawing/2014/main" id="{B937640E-EF7A-4A6C-A950-D12B7D5C92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FF975DA-2F73-4697-B7A9-A2E8347123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rgbClr val="AEAEAE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43EA3B8-35BE-7AF5-8E9D-C84AFDEFC6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57784"/>
            <a:ext cx="10972800" cy="1325563"/>
          </a:xfrm>
        </p:spPr>
        <p:txBody>
          <a:bodyPr>
            <a:normAutofit/>
          </a:bodyPr>
          <a:lstStyle/>
          <a:p>
            <a:r>
              <a:rPr lang="en-US" dirty="0">
                <a:cs typeface="Posterama"/>
              </a:rPr>
              <a:t>What is Technical Training?</a:t>
            </a:r>
            <a:endParaRPr lang="en-US" dirty="0"/>
          </a:p>
        </p:txBody>
      </p:sp>
      <p:graphicFrame>
        <p:nvGraphicFramePr>
          <p:cNvPr id="15" name="Content Placeholder 2">
            <a:extLst>
              <a:ext uri="{FF2B5EF4-FFF2-40B4-BE49-F238E27FC236}">
                <a16:creationId xmlns:a16="http://schemas.microsoft.com/office/drawing/2014/main" id="{A47A8073-6A8D-EA91-CF6A-A39EE0A1437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0402068"/>
              </p:ext>
            </p:extLst>
          </p:nvPr>
        </p:nvGraphicFramePr>
        <p:xfrm>
          <a:off x="609600" y="2106613"/>
          <a:ext cx="10972800" cy="40354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016633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Background Fill">
            <a:extLst>
              <a:ext uri="{FF2B5EF4-FFF2-40B4-BE49-F238E27FC236}">
                <a16:creationId xmlns:a16="http://schemas.microsoft.com/office/drawing/2014/main" id="{B937640E-EF7A-4A6C-A950-D12B7D5C92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6ADA084-C86B-4F3C-8077-6A8999CC46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rgbClr val="AEAEAE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A7EC9B0-3A7B-379A-D91F-C5F0A0AA40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7494" y="552782"/>
            <a:ext cx="5369169" cy="1619611"/>
          </a:xfrm>
        </p:spPr>
        <p:txBody>
          <a:bodyPr>
            <a:normAutofit/>
          </a:bodyPr>
          <a:lstStyle/>
          <a:p>
            <a:r>
              <a:rPr lang="en-US" dirty="0">
                <a:cs typeface="Posterama"/>
              </a:rPr>
              <a:t>How long is Technical Training?</a:t>
            </a:r>
            <a:endParaRPr lang="en-US" dirty="0"/>
          </a:p>
        </p:txBody>
      </p:sp>
      <p:pic>
        <p:nvPicPr>
          <p:cNvPr id="5" name="Picture 4" descr="Wristwatch face">
            <a:extLst>
              <a:ext uri="{FF2B5EF4-FFF2-40B4-BE49-F238E27FC236}">
                <a16:creationId xmlns:a16="http://schemas.microsoft.com/office/drawing/2014/main" id="{6A867ADE-D514-7043-E0CA-215E225F6A3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5639" r="27723" b="-3"/>
          <a:stretch/>
        </p:blipFill>
        <p:spPr>
          <a:xfrm>
            <a:off x="-52346" y="10"/>
            <a:ext cx="5827552" cy="6857990"/>
          </a:xfrm>
          <a:custGeom>
            <a:avLst/>
            <a:gdLst/>
            <a:ahLst/>
            <a:cxnLst/>
            <a:rect l="l" t="t" r="r" b="b"/>
            <a:pathLst>
              <a:path w="5827552" h="6858000">
                <a:moveTo>
                  <a:pt x="5436113" y="4232571"/>
                </a:moveTo>
                <a:cubicBezTo>
                  <a:pt x="5625722" y="4232571"/>
                  <a:pt x="5779430" y="4386279"/>
                  <a:pt x="5779430" y="4575888"/>
                </a:cubicBezTo>
                <a:cubicBezTo>
                  <a:pt x="5779430" y="4765497"/>
                  <a:pt x="5625722" y="4919205"/>
                  <a:pt x="5436113" y="4919205"/>
                </a:cubicBezTo>
                <a:cubicBezTo>
                  <a:pt x="5246504" y="4919205"/>
                  <a:pt x="5092796" y="4765497"/>
                  <a:pt x="5092796" y="4575888"/>
                </a:cubicBezTo>
                <a:cubicBezTo>
                  <a:pt x="5092796" y="4386279"/>
                  <a:pt x="5246504" y="4232571"/>
                  <a:pt x="5436113" y="4232571"/>
                </a:cubicBezTo>
                <a:close/>
                <a:moveTo>
                  <a:pt x="5580185" y="1806694"/>
                </a:moveTo>
                <a:cubicBezTo>
                  <a:pt x="5699726" y="1806694"/>
                  <a:pt x="5799461" y="1891487"/>
                  <a:pt x="5822527" y="2004209"/>
                </a:cubicBezTo>
                <a:lnTo>
                  <a:pt x="5827552" y="2054052"/>
                </a:lnTo>
                <a:lnTo>
                  <a:pt x="5827552" y="2054073"/>
                </a:lnTo>
                <a:lnTo>
                  <a:pt x="5822527" y="2103916"/>
                </a:lnTo>
                <a:cubicBezTo>
                  <a:pt x="5799461" y="2216637"/>
                  <a:pt x="5699726" y="2301430"/>
                  <a:pt x="5580185" y="2301430"/>
                </a:cubicBezTo>
                <a:cubicBezTo>
                  <a:pt x="5443567" y="2301430"/>
                  <a:pt x="5332817" y="2190680"/>
                  <a:pt x="5332817" y="2054062"/>
                </a:cubicBezTo>
                <a:cubicBezTo>
                  <a:pt x="5332817" y="1917444"/>
                  <a:pt x="5443567" y="1806694"/>
                  <a:pt x="5580185" y="1806694"/>
                </a:cubicBezTo>
                <a:close/>
                <a:moveTo>
                  <a:pt x="5580184" y="1294715"/>
                </a:moveTo>
                <a:cubicBezTo>
                  <a:pt x="5659753" y="1294715"/>
                  <a:pt x="5724256" y="1359218"/>
                  <a:pt x="5724256" y="1438787"/>
                </a:cubicBezTo>
                <a:cubicBezTo>
                  <a:pt x="5724256" y="1518356"/>
                  <a:pt x="5659753" y="1582859"/>
                  <a:pt x="5580184" y="1582859"/>
                </a:cubicBezTo>
                <a:cubicBezTo>
                  <a:pt x="5500615" y="1582859"/>
                  <a:pt x="5436112" y="1518356"/>
                  <a:pt x="5436112" y="1438787"/>
                </a:cubicBezTo>
                <a:cubicBezTo>
                  <a:pt x="5436112" y="1359218"/>
                  <a:pt x="5500615" y="1294715"/>
                  <a:pt x="5580184" y="1294715"/>
                </a:cubicBezTo>
                <a:close/>
                <a:moveTo>
                  <a:pt x="0" y="0"/>
                </a:moveTo>
                <a:lnTo>
                  <a:pt x="5346882" y="0"/>
                </a:lnTo>
                <a:lnTo>
                  <a:pt x="5396357" y="64140"/>
                </a:lnTo>
                <a:cubicBezTo>
                  <a:pt x="5509528" y="228632"/>
                  <a:pt x="5577723" y="424885"/>
                  <a:pt x="5582550" y="646882"/>
                </a:cubicBezTo>
                <a:cubicBezTo>
                  <a:pt x="5608062" y="1102027"/>
                  <a:pt x="5203194" y="1301070"/>
                  <a:pt x="5151872" y="1809180"/>
                </a:cubicBezTo>
                <a:cubicBezTo>
                  <a:pt x="5104686" y="2276432"/>
                  <a:pt x="5496947" y="2514465"/>
                  <a:pt x="5323965" y="3464278"/>
                </a:cubicBezTo>
                <a:cubicBezTo>
                  <a:pt x="5211960" y="4079388"/>
                  <a:pt x="4297510" y="4259025"/>
                  <a:pt x="5513003" y="5720066"/>
                </a:cubicBezTo>
                <a:cubicBezTo>
                  <a:pt x="5768583" y="6027176"/>
                  <a:pt x="5791560" y="6490332"/>
                  <a:pt x="5601722" y="6841105"/>
                </a:cubicBezTo>
                <a:lnTo>
                  <a:pt x="5590822" y="6858000"/>
                </a:lnTo>
                <a:lnTo>
                  <a:pt x="1735" y="6858000"/>
                </a:lnTo>
                <a:lnTo>
                  <a:pt x="0" y="6858000"/>
                </a:lnTo>
                <a:lnTo>
                  <a:pt x="0" y="6849812"/>
                </a:lnTo>
                <a:lnTo>
                  <a:pt x="0" y="6483067"/>
                </a:lnTo>
                <a:lnTo>
                  <a:pt x="0" y="1250146"/>
                </a:lnTo>
                <a:close/>
              </a:path>
            </a:pathLst>
          </a:cu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5097A8-6A7F-4D90-ACA0-3A0A2D87ED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8092" y="2391995"/>
            <a:ext cx="5355276" cy="317478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342900" indent="-342900">
              <a:buFont typeface="Arial" panose="020B0504020202020204" pitchFamily="34" charset="0"/>
              <a:buChar char="•"/>
            </a:pPr>
            <a:r>
              <a:rPr lang="en-US" sz="1900" dirty="0"/>
              <a:t>Welding has 3 levels at 8 weeks per level, Heavy Duty has 4 levels 8-8-7-5</a:t>
            </a:r>
          </a:p>
          <a:p>
            <a:pPr marL="342900" indent="-342900">
              <a:buFont typeface="Arial" panose="020B0504020202020204" pitchFamily="34" charset="0"/>
              <a:buChar char="•"/>
            </a:pPr>
            <a:r>
              <a:rPr lang="en-US" sz="1900" dirty="0"/>
              <a:t>Number of weeks varies from trade to trade</a:t>
            </a:r>
          </a:p>
          <a:p>
            <a:pPr marL="342900" indent="-342900">
              <a:buFont typeface="Arial" panose="020B0504020202020204" pitchFamily="34" charset="0"/>
              <a:buChar char="•"/>
            </a:pPr>
            <a:r>
              <a:rPr lang="en-US" sz="1900" dirty="0"/>
              <a:t>Number of levels varies from trade to trade</a:t>
            </a:r>
          </a:p>
        </p:txBody>
      </p:sp>
    </p:spTree>
    <p:extLst>
      <p:ext uri="{BB962C8B-B14F-4D97-AF65-F5344CB8AC3E}">
        <p14:creationId xmlns:p14="http://schemas.microsoft.com/office/powerpoint/2010/main" val="28265487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Background Fill">
            <a:extLst>
              <a:ext uri="{FF2B5EF4-FFF2-40B4-BE49-F238E27FC236}">
                <a16:creationId xmlns:a16="http://schemas.microsoft.com/office/drawing/2014/main" id="{B937640E-EF7A-4A6C-A950-D12B7D5C92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76ADA084-C86B-4F3C-8077-6A8999CC46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rgbClr val="AEAEAE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B8C910C-C656-E04A-B2B9-8BA94173F0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7494" y="552782"/>
            <a:ext cx="5369169" cy="1619611"/>
          </a:xfrm>
        </p:spPr>
        <p:txBody>
          <a:bodyPr>
            <a:normAutofit/>
          </a:bodyPr>
          <a:lstStyle/>
          <a:p>
            <a:r>
              <a:rPr lang="en-US" dirty="0">
                <a:cs typeface="Posterama"/>
              </a:rPr>
              <a:t>Where will I need to go for TT?</a:t>
            </a:r>
            <a:endParaRPr lang="en-US" dirty="0"/>
          </a:p>
        </p:txBody>
      </p:sp>
      <p:pic>
        <p:nvPicPr>
          <p:cNvPr id="15" name="Picture 14" descr="Desks in empty classroom">
            <a:extLst>
              <a:ext uri="{FF2B5EF4-FFF2-40B4-BE49-F238E27FC236}">
                <a16:creationId xmlns:a16="http://schemas.microsoft.com/office/drawing/2014/main" id="{ADE0054A-894B-D45B-20FF-12F4D1273A2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9509" r="16760"/>
          <a:stretch/>
        </p:blipFill>
        <p:spPr>
          <a:xfrm>
            <a:off x="-52346" y="10"/>
            <a:ext cx="5827552" cy="6857990"/>
          </a:xfrm>
          <a:custGeom>
            <a:avLst/>
            <a:gdLst/>
            <a:ahLst/>
            <a:cxnLst/>
            <a:rect l="l" t="t" r="r" b="b"/>
            <a:pathLst>
              <a:path w="5827552" h="6858000">
                <a:moveTo>
                  <a:pt x="5436113" y="4232571"/>
                </a:moveTo>
                <a:cubicBezTo>
                  <a:pt x="5625722" y="4232571"/>
                  <a:pt x="5779430" y="4386279"/>
                  <a:pt x="5779430" y="4575888"/>
                </a:cubicBezTo>
                <a:cubicBezTo>
                  <a:pt x="5779430" y="4765497"/>
                  <a:pt x="5625722" y="4919205"/>
                  <a:pt x="5436113" y="4919205"/>
                </a:cubicBezTo>
                <a:cubicBezTo>
                  <a:pt x="5246504" y="4919205"/>
                  <a:pt x="5092796" y="4765497"/>
                  <a:pt x="5092796" y="4575888"/>
                </a:cubicBezTo>
                <a:cubicBezTo>
                  <a:pt x="5092796" y="4386279"/>
                  <a:pt x="5246504" y="4232571"/>
                  <a:pt x="5436113" y="4232571"/>
                </a:cubicBezTo>
                <a:close/>
                <a:moveTo>
                  <a:pt x="5580185" y="1806694"/>
                </a:moveTo>
                <a:cubicBezTo>
                  <a:pt x="5699726" y="1806694"/>
                  <a:pt x="5799461" y="1891487"/>
                  <a:pt x="5822527" y="2004209"/>
                </a:cubicBezTo>
                <a:lnTo>
                  <a:pt x="5827552" y="2054052"/>
                </a:lnTo>
                <a:lnTo>
                  <a:pt x="5827552" y="2054073"/>
                </a:lnTo>
                <a:lnTo>
                  <a:pt x="5822527" y="2103916"/>
                </a:lnTo>
                <a:cubicBezTo>
                  <a:pt x="5799461" y="2216637"/>
                  <a:pt x="5699726" y="2301430"/>
                  <a:pt x="5580185" y="2301430"/>
                </a:cubicBezTo>
                <a:cubicBezTo>
                  <a:pt x="5443567" y="2301430"/>
                  <a:pt x="5332817" y="2190680"/>
                  <a:pt x="5332817" y="2054062"/>
                </a:cubicBezTo>
                <a:cubicBezTo>
                  <a:pt x="5332817" y="1917444"/>
                  <a:pt x="5443567" y="1806694"/>
                  <a:pt x="5580185" y="1806694"/>
                </a:cubicBezTo>
                <a:close/>
                <a:moveTo>
                  <a:pt x="5580184" y="1294715"/>
                </a:moveTo>
                <a:cubicBezTo>
                  <a:pt x="5659753" y="1294715"/>
                  <a:pt x="5724256" y="1359218"/>
                  <a:pt x="5724256" y="1438787"/>
                </a:cubicBezTo>
                <a:cubicBezTo>
                  <a:pt x="5724256" y="1518356"/>
                  <a:pt x="5659753" y="1582859"/>
                  <a:pt x="5580184" y="1582859"/>
                </a:cubicBezTo>
                <a:cubicBezTo>
                  <a:pt x="5500615" y="1582859"/>
                  <a:pt x="5436112" y="1518356"/>
                  <a:pt x="5436112" y="1438787"/>
                </a:cubicBezTo>
                <a:cubicBezTo>
                  <a:pt x="5436112" y="1359218"/>
                  <a:pt x="5500615" y="1294715"/>
                  <a:pt x="5580184" y="1294715"/>
                </a:cubicBezTo>
                <a:close/>
                <a:moveTo>
                  <a:pt x="0" y="0"/>
                </a:moveTo>
                <a:lnTo>
                  <a:pt x="5346882" y="0"/>
                </a:lnTo>
                <a:lnTo>
                  <a:pt x="5396357" y="64140"/>
                </a:lnTo>
                <a:cubicBezTo>
                  <a:pt x="5509528" y="228632"/>
                  <a:pt x="5577723" y="424885"/>
                  <a:pt x="5582550" y="646882"/>
                </a:cubicBezTo>
                <a:cubicBezTo>
                  <a:pt x="5608062" y="1102027"/>
                  <a:pt x="5203194" y="1301070"/>
                  <a:pt x="5151872" y="1809180"/>
                </a:cubicBezTo>
                <a:cubicBezTo>
                  <a:pt x="5104686" y="2276432"/>
                  <a:pt x="5496947" y="2514465"/>
                  <a:pt x="5323965" y="3464278"/>
                </a:cubicBezTo>
                <a:cubicBezTo>
                  <a:pt x="5211960" y="4079388"/>
                  <a:pt x="4297510" y="4259025"/>
                  <a:pt x="5513003" y="5720066"/>
                </a:cubicBezTo>
                <a:cubicBezTo>
                  <a:pt x="5768583" y="6027176"/>
                  <a:pt x="5791560" y="6490332"/>
                  <a:pt x="5601722" y="6841105"/>
                </a:cubicBezTo>
                <a:lnTo>
                  <a:pt x="5590822" y="6858000"/>
                </a:lnTo>
                <a:lnTo>
                  <a:pt x="1735" y="6858000"/>
                </a:lnTo>
                <a:lnTo>
                  <a:pt x="0" y="6858000"/>
                </a:lnTo>
                <a:lnTo>
                  <a:pt x="0" y="6849812"/>
                </a:lnTo>
                <a:lnTo>
                  <a:pt x="0" y="6483067"/>
                </a:lnTo>
                <a:lnTo>
                  <a:pt x="0" y="1250146"/>
                </a:lnTo>
                <a:close/>
              </a:path>
            </a:pathLst>
          </a:cu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7A8CFC-FEA2-4980-2869-80942B2AEF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8092" y="2391995"/>
            <a:ext cx="5355276" cy="3174788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285750" indent="-285750">
              <a:lnSpc>
                <a:spcPct val="100000"/>
              </a:lnSpc>
              <a:buFont typeface="Arial"/>
              <a:buChar char="•"/>
            </a:pPr>
            <a:r>
              <a:rPr lang="en-US" sz="1800" dirty="0">
                <a:ea typeface="+mn-lt"/>
                <a:cs typeface="+mn-lt"/>
              </a:rPr>
              <a:t>Technical training locations – courses are planned and scheduled with the following three colleges:</a:t>
            </a:r>
            <a:endParaRPr lang="en-US" sz="1800" dirty="0"/>
          </a:p>
          <a:p>
            <a:pPr marL="514350" lvl="1" indent="-285750">
              <a:lnSpc>
                <a:spcPct val="100000"/>
              </a:lnSpc>
              <a:buFont typeface="Arial"/>
              <a:buChar char="•"/>
            </a:pPr>
            <a:r>
              <a:rPr lang="en-US" dirty="0">
                <a:ea typeface="+mn-lt"/>
                <a:cs typeface="+mn-lt"/>
              </a:rPr>
              <a:t>Assiniboine Community College (ACC – Len Evans Ctr) located in Brandon MB</a:t>
            </a:r>
            <a:endParaRPr lang="en-US" dirty="0"/>
          </a:p>
          <a:p>
            <a:pPr marL="514350" lvl="1" indent="-285750">
              <a:lnSpc>
                <a:spcPct val="100000"/>
              </a:lnSpc>
              <a:buFont typeface="Arial"/>
              <a:buChar char="•"/>
            </a:pPr>
            <a:r>
              <a:rPr lang="en-US" dirty="0">
                <a:ea typeface="+mn-lt"/>
                <a:cs typeface="+mn-lt"/>
              </a:rPr>
              <a:t>Red River College Polytechnic (RRC) located in Winnipeg MB</a:t>
            </a:r>
            <a:endParaRPr lang="en-US" dirty="0"/>
          </a:p>
          <a:p>
            <a:pPr marL="514350" lvl="1" indent="-285750">
              <a:lnSpc>
                <a:spcPct val="100000"/>
              </a:lnSpc>
              <a:buFont typeface="Arial"/>
              <a:buChar char="•"/>
            </a:pPr>
            <a:r>
              <a:rPr lang="en-US" dirty="0">
                <a:ea typeface="+mn-lt"/>
                <a:cs typeface="+mn-lt"/>
              </a:rPr>
              <a:t>University College of the North (UCN) located in The Pas and Thompson</a:t>
            </a:r>
            <a:endParaRPr lang="en-US" dirty="0"/>
          </a:p>
          <a:p>
            <a:pPr marL="742950" lvl="2" indent="-285750">
              <a:lnSpc>
                <a:spcPct val="100000"/>
              </a:lnSpc>
              <a:buFont typeface="Arial"/>
              <a:buChar char="•"/>
            </a:pPr>
            <a:r>
              <a:rPr lang="en-US" sz="1800" dirty="0">
                <a:ea typeface="+mn-lt"/>
                <a:cs typeface="+mn-lt"/>
              </a:rPr>
              <a:t>and UCN-Manitoba Institute of Trades and Technology in Winnipeg</a:t>
            </a:r>
            <a:endParaRPr lang="en-US" sz="1800" dirty="0"/>
          </a:p>
          <a:p>
            <a:pPr>
              <a:lnSpc>
                <a:spcPct val="100000"/>
              </a:lnSpc>
            </a:pPr>
            <a:r>
              <a:rPr lang="en-US" sz="1800" dirty="0"/>
              <a:t>Students who have taken levels at RRC report different assessment strategies from those at ACC.</a:t>
            </a:r>
          </a:p>
        </p:txBody>
      </p:sp>
    </p:spTree>
    <p:extLst>
      <p:ext uri="{BB962C8B-B14F-4D97-AF65-F5344CB8AC3E}">
        <p14:creationId xmlns:p14="http://schemas.microsoft.com/office/powerpoint/2010/main" val="27130009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BD5016-867D-9B79-FA9D-F7AD174986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Posterama"/>
              </a:rPr>
              <a:t>How do I know if I am ready?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1F4D90-2733-E970-7198-0BFF14AE07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342900" indent="-342900">
              <a:buFont typeface="Arial" panose="020B0504020202020204" pitchFamily="34" charset="0"/>
              <a:buChar char="•"/>
            </a:pPr>
            <a:r>
              <a:rPr lang="en-US" dirty="0"/>
              <a:t>Technical Training is not easy, it is a lot of theory crammed into a very short time. Your days are full, and the information comes at you fast.</a:t>
            </a:r>
          </a:p>
          <a:p>
            <a:pPr marL="342900" indent="-342900">
              <a:buFont typeface="Arial" panose="020B0504020202020204" pitchFamily="34" charset="0"/>
              <a:buChar char="•"/>
            </a:pPr>
            <a:r>
              <a:rPr lang="en-US" dirty="0"/>
              <a:t>It is important to stay on top of it, study, hire a tutor if necessary.</a:t>
            </a:r>
          </a:p>
          <a:p>
            <a:pPr marL="342900" indent="-342900">
              <a:buFont typeface="Arial" panose="020B0504020202020204" pitchFamily="34" charset="0"/>
              <a:buChar char="•"/>
            </a:pPr>
            <a:r>
              <a:rPr lang="en-US" dirty="0"/>
              <a:t>The math portion in many trades can be very challenging and you might want to consider enrolling in a program to upgrade your skills before going to school.</a:t>
            </a:r>
          </a:p>
          <a:p>
            <a:pPr marL="342900" indent="-342900">
              <a:buFont typeface="Arial" panose="020B0504020202020204" pitchFamily="34" charset="0"/>
              <a:buChar char="•"/>
            </a:pPr>
            <a:r>
              <a:rPr lang="en-US" dirty="0"/>
              <a:t>Go to the Apprenticeship Manitoba website to find sample exams, technical training standards, exam breakdown and other valuable information.</a:t>
            </a:r>
          </a:p>
          <a:p>
            <a:r>
              <a:rPr lang="en-US" dirty="0">
                <a:ea typeface="+mn-lt"/>
                <a:cs typeface="+mn-lt"/>
                <a:hlinkClick r:id="rId2"/>
              </a:rPr>
              <a:t>https://www.gov.mb.ca/aesi/apprenticeship/discover/mbtrades/index.html</a:t>
            </a:r>
            <a:endParaRPr lang="en-US" dirty="0">
              <a:ea typeface="+mn-lt"/>
              <a:cs typeface="+mn-lt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90985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D4235B-9E1D-C076-0967-2A0F3E73AB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When will I go to school?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D9C9A0-0506-2D62-49D9-D4FFF535F1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106204"/>
            <a:ext cx="10972800" cy="4518116"/>
          </a:xfrm>
        </p:spPr>
        <p:txBody>
          <a:bodyPr>
            <a:normAutofit lnSpcReduction="10000"/>
          </a:bodyPr>
          <a:lstStyle/>
          <a:p>
            <a:r>
              <a:rPr lang="en-CA" sz="2400" dirty="0"/>
              <a:t>Currently technical training course registration is open for classes being held between April 1, 2025 – March 31, 2026</a:t>
            </a:r>
          </a:p>
          <a:p>
            <a:r>
              <a:rPr lang="en-CA" sz="2400" dirty="0"/>
              <a:t>Registration generally opens the last week of November for the upcoming training sessions</a:t>
            </a:r>
          </a:p>
          <a:p>
            <a:r>
              <a:rPr lang="en-CA" sz="2400" dirty="0"/>
              <a:t>You must have graduated from high school before you can register for Technical Training</a:t>
            </a:r>
          </a:p>
          <a:p>
            <a:r>
              <a:rPr lang="en-CA" sz="2400" dirty="0"/>
              <a:t>To find the course you want to register for, check the schedule listed on Apprenticeship Manitoba website. </a:t>
            </a:r>
          </a:p>
          <a:p>
            <a:r>
              <a:rPr lang="en-CA" sz="2400" dirty="0">
                <a:hlinkClick r:id="rId2"/>
              </a:rPr>
              <a:t>https://www.gov.mb.ca/aesi/apprenticeship/manage/pubs/2025-26_technical_training_course_schedule_dec27_2024.pdf</a:t>
            </a:r>
            <a:endParaRPr lang="en-CA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69965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Background Fill">
            <a:extLst>
              <a:ext uri="{FF2B5EF4-FFF2-40B4-BE49-F238E27FC236}">
                <a16:creationId xmlns:a16="http://schemas.microsoft.com/office/drawing/2014/main" id="{B937640E-EF7A-4A6C-A950-D12B7D5C92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6ADA084-C86B-4F3C-8077-6A8999CC46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rgbClr val="AEAEAE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0C8C60-B125-6A48-AB07-B26563C15A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48752" y="552782"/>
            <a:ext cx="5919373" cy="1611920"/>
          </a:xfrm>
        </p:spPr>
        <p:txBody>
          <a:bodyPr>
            <a:normAutofit/>
          </a:bodyPr>
          <a:lstStyle/>
          <a:p>
            <a:r>
              <a:rPr lang="en-US" dirty="0">
                <a:cs typeface="Posterama"/>
              </a:rPr>
              <a:t>How do I register for TT?</a:t>
            </a:r>
            <a:endParaRPr lang="en-US" dirty="0"/>
          </a:p>
        </p:txBody>
      </p:sp>
      <p:pic>
        <p:nvPicPr>
          <p:cNvPr id="5" name="Picture 4" descr="Pen placed on top of a signature line">
            <a:extLst>
              <a:ext uri="{FF2B5EF4-FFF2-40B4-BE49-F238E27FC236}">
                <a16:creationId xmlns:a16="http://schemas.microsoft.com/office/drawing/2014/main" id="{61487560-F5FF-87A5-62F8-3C431502BF3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4502" r="-3" b="-3"/>
          <a:stretch/>
        </p:blipFill>
        <p:spPr>
          <a:xfrm>
            <a:off x="20" y="10"/>
            <a:ext cx="5710632" cy="6857990"/>
          </a:xfrm>
          <a:custGeom>
            <a:avLst/>
            <a:gdLst/>
            <a:ahLst/>
            <a:cxnLst/>
            <a:rect l="l" t="t" r="r" b="b"/>
            <a:pathLst>
              <a:path w="5710652" h="6858000">
                <a:moveTo>
                  <a:pt x="4831301" y="0"/>
                </a:moveTo>
                <a:lnTo>
                  <a:pt x="5696109" y="0"/>
                </a:lnTo>
                <a:lnTo>
                  <a:pt x="5706418" y="42969"/>
                </a:lnTo>
                <a:cubicBezTo>
                  <a:pt x="5714414" y="100391"/>
                  <a:pt x="5711283" y="160329"/>
                  <a:pt x="5695333" y="219852"/>
                </a:cubicBezTo>
                <a:cubicBezTo>
                  <a:pt x="5631536" y="457945"/>
                  <a:pt x="5386806" y="599240"/>
                  <a:pt x="5148712" y="535443"/>
                </a:cubicBezTo>
                <a:cubicBezTo>
                  <a:pt x="4940381" y="479621"/>
                  <a:pt x="4806160" y="285271"/>
                  <a:pt x="4818599" y="78052"/>
                </a:cubicBezTo>
                <a:close/>
                <a:moveTo>
                  <a:pt x="0" y="0"/>
                </a:moveTo>
                <a:lnTo>
                  <a:pt x="545808" y="0"/>
                </a:lnTo>
                <a:lnTo>
                  <a:pt x="4212872" y="0"/>
                </a:lnTo>
                <a:lnTo>
                  <a:pt x="4204748" y="184996"/>
                </a:lnTo>
                <a:cubicBezTo>
                  <a:pt x="4203390" y="263520"/>
                  <a:pt x="4204263" y="341910"/>
                  <a:pt x="4207775" y="419995"/>
                </a:cubicBezTo>
                <a:cubicBezTo>
                  <a:pt x="4220964" y="709488"/>
                  <a:pt x="4449625" y="891535"/>
                  <a:pt x="4655737" y="1068099"/>
                </a:cubicBezTo>
                <a:cubicBezTo>
                  <a:pt x="5169527" y="1508061"/>
                  <a:pt x="5344373" y="2032158"/>
                  <a:pt x="5103604" y="2589405"/>
                </a:cubicBezTo>
                <a:cubicBezTo>
                  <a:pt x="5010230" y="2805523"/>
                  <a:pt x="4828675" y="2993264"/>
                  <a:pt x="4657611" y="3164269"/>
                </a:cubicBezTo>
                <a:cubicBezTo>
                  <a:pt x="4198817" y="3622744"/>
                  <a:pt x="4217616" y="4154456"/>
                  <a:pt x="4499219" y="4641255"/>
                </a:cubicBezTo>
                <a:cubicBezTo>
                  <a:pt x="4699839" y="4986832"/>
                  <a:pt x="4940395" y="5311556"/>
                  <a:pt x="5110950" y="5670858"/>
                </a:cubicBezTo>
                <a:cubicBezTo>
                  <a:pt x="5277001" y="6019042"/>
                  <a:pt x="5375520" y="6366409"/>
                  <a:pt x="5396522" y="6707670"/>
                </a:cubicBezTo>
                <a:lnTo>
                  <a:pt x="5398895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8A84B1-1581-6150-7FD4-E9ECF6B9C7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45083" y="2004646"/>
            <a:ext cx="5904056" cy="4651131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285750" indent="-285750">
              <a:lnSpc>
                <a:spcPct val="100000"/>
              </a:lnSpc>
              <a:buFont typeface="Arial"/>
              <a:buChar char="•"/>
            </a:pPr>
            <a:r>
              <a:rPr lang="en-US" sz="1800" dirty="0">
                <a:ea typeface="+mn-lt"/>
                <a:cs typeface="+mn-lt"/>
              </a:rPr>
              <a:t>Apply online. To register for your next level of training, go to </a:t>
            </a:r>
            <a:r>
              <a:rPr lang="en-US" sz="1800" u="sng" dirty="0">
                <a:ea typeface="+mn-lt"/>
                <a:cs typeface="+mn-lt"/>
                <a:hlinkClick r:id="rId3"/>
              </a:rPr>
              <a:t>www.accessmanitoba.ca</a:t>
            </a:r>
            <a:r>
              <a:rPr lang="en-US" sz="1800" dirty="0">
                <a:ea typeface="+mn-lt"/>
                <a:cs typeface="+mn-lt"/>
              </a:rPr>
              <a:t>.</a:t>
            </a:r>
          </a:p>
          <a:p>
            <a:pPr marL="514350" lvl="1" indent="-285750">
              <a:lnSpc>
                <a:spcPct val="100000"/>
              </a:lnSpc>
              <a:buFont typeface="Arial"/>
              <a:buChar char="•"/>
            </a:pPr>
            <a:r>
              <a:rPr lang="en-US" sz="1600" dirty="0">
                <a:ea typeface="+mn-lt"/>
                <a:cs typeface="+mn-lt"/>
              </a:rPr>
              <a:t>Paper applications are no longer accepted for any apprenticeship applications.  To get directions on how to set up and register on Access Manitoba, go to </a:t>
            </a:r>
            <a:r>
              <a:rPr lang="en-US" sz="1600" dirty="0">
                <a:ea typeface="+mn-lt"/>
                <a:cs typeface="+mn-lt"/>
                <a:hlinkClick r:id="rId4"/>
              </a:rPr>
              <a:t>https://accessmanitoba.ca/support.html</a:t>
            </a:r>
            <a:endParaRPr lang="en-US" sz="1600" dirty="0"/>
          </a:p>
          <a:p>
            <a:pPr marL="514350" lvl="1" indent="-285750">
              <a:lnSpc>
                <a:spcPct val="100000"/>
              </a:lnSpc>
              <a:buFont typeface="Arial"/>
              <a:buChar char="•"/>
            </a:pPr>
            <a:r>
              <a:rPr lang="en-US" sz="1600" dirty="0">
                <a:ea typeface="+mn-lt"/>
                <a:cs typeface="+mn-lt"/>
              </a:rPr>
              <a:t>If you have not created your login and password, activated your account, or have forgotten your password, please go to </a:t>
            </a:r>
            <a:r>
              <a:rPr lang="en-US" sz="1600" u="sng" dirty="0">
                <a:ea typeface="+mn-lt"/>
                <a:cs typeface="+mn-lt"/>
                <a:hlinkClick r:id="rId3"/>
              </a:rPr>
              <a:t>www.accessmanitoba.ca</a:t>
            </a:r>
            <a:r>
              <a:rPr lang="en-US" sz="1600" dirty="0">
                <a:ea typeface="+mn-lt"/>
                <a:cs typeface="+mn-lt"/>
              </a:rPr>
              <a:t> to begin the process, </a:t>
            </a:r>
            <a:r>
              <a:rPr lang="en-US" sz="1600" b="1" dirty="0">
                <a:ea typeface="+mn-lt"/>
                <a:cs typeface="+mn-lt"/>
              </a:rPr>
              <a:t>do not wait until registration week</a:t>
            </a:r>
            <a:r>
              <a:rPr lang="en-US" sz="1600" dirty="0">
                <a:ea typeface="+mn-lt"/>
                <a:cs typeface="+mn-lt"/>
              </a:rPr>
              <a:t>. The Help Desk is available now and during registration week – contact them by phone at 204-945-3337 or toll-free at 1-877-978-7233 or by direct email at the </a:t>
            </a:r>
            <a:r>
              <a:rPr lang="en-US" sz="1600" u="sng" dirty="0">
                <a:ea typeface="+mn-lt"/>
                <a:cs typeface="+mn-lt"/>
                <a:hlinkClick r:id="rId3"/>
              </a:rPr>
              <a:t>www.accessmanitoba.ca</a:t>
            </a:r>
            <a:r>
              <a:rPr lang="en-US" sz="1600" dirty="0">
                <a:ea typeface="+mn-lt"/>
                <a:cs typeface="+mn-lt"/>
              </a:rPr>
              <a:t> site, if you: have issues logging in or need to activate your account</a:t>
            </a:r>
            <a:endParaRPr lang="en-US" sz="1600" dirty="0"/>
          </a:p>
          <a:p>
            <a:pPr>
              <a:lnSpc>
                <a:spcPct val="100000"/>
              </a:lnSpc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4810986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193F33-E168-EB77-863A-71BAA29D06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Posterama"/>
              </a:rPr>
              <a:t>Important Contact: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C1322C-08B7-0460-E6EE-7DDEFE055E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00000"/>
              </a:lnSpc>
              <a:spcBef>
                <a:spcPts val="200"/>
              </a:spcBef>
            </a:pPr>
            <a:r>
              <a:rPr lang="en-US" sz="1200" dirty="0">
                <a:latin typeface="Avenir Next LT Pro"/>
              </a:rPr>
              <a:t>Jenna Smid</a:t>
            </a:r>
            <a:endParaRPr lang="en-US" sz="1200">
              <a:latin typeface="Brush Script MT"/>
            </a:endParaRPr>
          </a:p>
          <a:p>
            <a:pPr>
              <a:lnSpc>
                <a:spcPct val="100000"/>
              </a:lnSpc>
              <a:spcBef>
                <a:spcPts val="200"/>
              </a:spcBef>
            </a:pPr>
            <a:r>
              <a:rPr lang="en-US" sz="1200" dirty="0">
                <a:ea typeface="+mn-lt"/>
                <a:cs typeface="+mn-lt"/>
              </a:rPr>
              <a:t>Apprenticeship Training Coordinator</a:t>
            </a:r>
            <a:endParaRPr lang="en-US" sz="1200"/>
          </a:p>
          <a:p>
            <a:pPr>
              <a:lnSpc>
                <a:spcPct val="100000"/>
              </a:lnSpc>
              <a:spcBef>
                <a:spcPts val="200"/>
              </a:spcBef>
            </a:pPr>
            <a:r>
              <a:rPr lang="en-US" sz="1200" dirty="0">
                <a:ea typeface="+mn-lt"/>
                <a:cs typeface="+mn-lt"/>
              </a:rPr>
              <a:t>B1D-340 9th Street</a:t>
            </a:r>
            <a:endParaRPr lang="en-US" sz="1200"/>
          </a:p>
          <a:p>
            <a:pPr>
              <a:lnSpc>
                <a:spcPct val="100000"/>
              </a:lnSpc>
              <a:spcBef>
                <a:spcPts val="200"/>
              </a:spcBef>
            </a:pPr>
            <a:r>
              <a:rPr lang="en-US" sz="1200" dirty="0">
                <a:ea typeface="+mn-lt"/>
                <a:cs typeface="+mn-lt"/>
              </a:rPr>
              <a:t>Brandon, Manitoba</a:t>
            </a:r>
            <a:endParaRPr lang="en-US" sz="1200"/>
          </a:p>
          <a:p>
            <a:pPr>
              <a:lnSpc>
                <a:spcPct val="100000"/>
              </a:lnSpc>
              <a:spcBef>
                <a:spcPts val="200"/>
              </a:spcBef>
            </a:pPr>
            <a:r>
              <a:rPr lang="en-US" sz="1200" dirty="0">
                <a:ea typeface="+mn-lt"/>
                <a:cs typeface="+mn-lt"/>
              </a:rPr>
              <a:t>R7A 6C2</a:t>
            </a:r>
            <a:endParaRPr lang="en-US" sz="1200"/>
          </a:p>
          <a:p>
            <a:pPr>
              <a:lnSpc>
                <a:spcPct val="100000"/>
              </a:lnSpc>
              <a:spcBef>
                <a:spcPts val="200"/>
              </a:spcBef>
            </a:pPr>
            <a:r>
              <a:rPr lang="en-US" sz="1200" dirty="0">
                <a:ea typeface="+mn-lt"/>
                <a:cs typeface="+mn-lt"/>
              </a:rPr>
              <a:t>1-877-978-7233</a:t>
            </a:r>
            <a:endParaRPr lang="en-US" sz="1200" dirty="0"/>
          </a:p>
          <a:p>
            <a:pPr>
              <a:lnSpc>
                <a:spcPct val="100000"/>
              </a:lnSpc>
              <a:spcBef>
                <a:spcPts val="200"/>
              </a:spcBef>
            </a:pPr>
            <a:r>
              <a:rPr lang="en-US" sz="1200" b="1" dirty="0">
                <a:ea typeface="+mn-lt"/>
                <a:cs typeface="+mn-lt"/>
              </a:rPr>
              <a:t>F</a:t>
            </a:r>
            <a:r>
              <a:rPr lang="en-US" sz="1200" dirty="0">
                <a:ea typeface="+mn-lt"/>
                <a:cs typeface="+mn-lt"/>
              </a:rPr>
              <a:t> 204-726-6252</a:t>
            </a:r>
            <a:endParaRPr lang="en-US" sz="1200"/>
          </a:p>
          <a:p>
            <a:pPr>
              <a:lnSpc>
                <a:spcPct val="100000"/>
              </a:lnSpc>
              <a:spcBef>
                <a:spcPts val="200"/>
              </a:spcBef>
            </a:pPr>
            <a:r>
              <a:rPr lang="en-US" sz="1200" b="1" dirty="0">
                <a:solidFill>
                  <a:srgbClr val="F737DC"/>
                </a:solidFill>
                <a:ea typeface="+mn-lt"/>
                <a:cs typeface="+mn-lt"/>
              </a:rPr>
              <a:t>C 204-573-5512</a:t>
            </a:r>
            <a:endParaRPr lang="en-US" sz="1200"/>
          </a:p>
          <a:p>
            <a:pPr>
              <a:lnSpc>
                <a:spcPct val="100000"/>
              </a:lnSpc>
              <a:spcBef>
                <a:spcPts val="200"/>
              </a:spcBef>
            </a:pPr>
            <a:r>
              <a:rPr lang="en-US" sz="1200" dirty="0">
                <a:ea typeface="+mn-lt"/>
                <a:cs typeface="+mn-lt"/>
                <a:hlinkClick r:id="rId2"/>
              </a:rPr>
              <a:t>Jenna.Smid@gov.mb.ca</a:t>
            </a:r>
            <a:endParaRPr lang="en-US" sz="1200"/>
          </a:p>
          <a:p>
            <a:pPr>
              <a:lnSpc>
                <a:spcPct val="100000"/>
              </a:lnSpc>
              <a:spcBef>
                <a:spcPts val="200"/>
              </a:spcBef>
            </a:pPr>
            <a:endParaRPr lang="en-US" sz="1200" dirty="0"/>
          </a:p>
          <a:p>
            <a:pPr>
              <a:lnSpc>
                <a:spcPct val="100000"/>
              </a:lnSpc>
              <a:spcBef>
                <a:spcPts val="200"/>
              </a:spcBef>
            </a:pPr>
            <a:r>
              <a:rPr lang="en-US" sz="1200" dirty="0"/>
              <a:t>Please feel free to contact the school if you have any questions.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2361763"/>
      </p:ext>
    </p:extLst>
  </p:cSld>
  <p:clrMapOvr>
    <a:masterClrMapping/>
  </p:clrMapOvr>
</p:sld>
</file>

<file path=ppt/theme/theme1.xml><?xml version="1.0" encoding="utf-8"?>
<a:theme xmlns:a="http://schemas.openxmlformats.org/drawingml/2006/main" name="SplashVTI">
  <a:themeElements>
    <a:clrScheme name="AnalogousFromLightSeedRightStep">
      <a:dk1>
        <a:srgbClr val="000000"/>
      </a:dk1>
      <a:lt1>
        <a:srgbClr val="FFFFFF"/>
      </a:lt1>
      <a:dk2>
        <a:srgbClr val="1C2E32"/>
      </a:dk2>
      <a:lt2>
        <a:srgbClr val="E4E2E8"/>
      </a:lt2>
      <a:accent1>
        <a:srgbClr val="92A94E"/>
      </a:accent1>
      <a:accent2>
        <a:srgbClr val="61B338"/>
      </a:accent2>
      <a:accent3>
        <a:srgbClr val="2DB838"/>
      </a:accent3>
      <a:accent4>
        <a:srgbClr val="31B473"/>
      </a:accent4>
      <a:accent5>
        <a:srgbClr val="36B1A7"/>
      </a:accent5>
      <a:accent6>
        <a:srgbClr val="33ABE8"/>
      </a:accent6>
      <a:hlink>
        <a:srgbClr val="7B69AE"/>
      </a:hlink>
      <a:folHlink>
        <a:srgbClr val="7F7F7F"/>
      </a:folHlink>
    </a:clrScheme>
    <a:fontScheme name="Custom 23">
      <a:majorFont>
        <a:latin typeface="Posterama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plashVTI" id="{CD38C481-21EC-466B-953B-A1440B42712A}" vid="{D3E4813C-1D98-48C2-AF59-2D0D78E2550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92</TotalTime>
  <Words>812</Words>
  <Application>Microsoft Office PowerPoint</Application>
  <PresentationFormat>Widescreen</PresentationFormat>
  <Paragraphs>64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Avenir Next LT Pro</vt:lpstr>
      <vt:lpstr>Brush Script MT</vt:lpstr>
      <vt:lpstr>Calibri</vt:lpstr>
      <vt:lpstr>Calibri Light</vt:lpstr>
      <vt:lpstr>Posterama</vt:lpstr>
      <vt:lpstr>SplashVTI</vt:lpstr>
      <vt:lpstr>Apprenticeship</vt:lpstr>
      <vt:lpstr>Why choose Apprenticeship</vt:lpstr>
      <vt:lpstr>What is Technical Training?</vt:lpstr>
      <vt:lpstr>How long is Technical Training?</vt:lpstr>
      <vt:lpstr>Where will I need to go for TT?</vt:lpstr>
      <vt:lpstr>How do I know if I am ready?</vt:lpstr>
      <vt:lpstr>When will I go to school?</vt:lpstr>
      <vt:lpstr>How do I register for TT?</vt:lpstr>
      <vt:lpstr>Important Contact:</vt:lpstr>
      <vt:lpstr>Helpful Resources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Jennifer Simpson</dc:creator>
  <cp:lastModifiedBy>Jennifer Simpson</cp:lastModifiedBy>
  <cp:revision>179</cp:revision>
  <dcterms:created xsi:type="dcterms:W3CDTF">2024-01-26T01:13:44Z</dcterms:created>
  <dcterms:modified xsi:type="dcterms:W3CDTF">2025-01-27T18:11:46Z</dcterms:modified>
</cp:coreProperties>
</file>